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  <p:sldMasterId id="2147483684" r:id="rId4"/>
    <p:sldMasterId id="2147483703" r:id="rId5"/>
  </p:sldMasterIdLst>
  <p:notesMasterIdLst>
    <p:notesMasterId r:id="rId34"/>
  </p:notesMasterIdLst>
  <p:sldIdLst>
    <p:sldId id="414" r:id="rId6"/>
    <p:sldId id="524" r:id="rId7"/>
    <p:sldId id="474" r:id="rId8"/>
    <p:sldId id="525" r:id="rId9"/>
    <p:sldId id="542" r:id="rId10"/>
    <p:sldId id="510" r:id="rId11"/>
    <p:sldId id="526" r:id="rId12"/>
    <p:sldId id="528" r:id="rId13"/>
    <p:sldId id="529" r:id="rId14"/>
    <p:sldId id="530" r:id="rId15"/>
    <p:sldId id="513" r:id="rId16"/>
    <p:sldId id="531" r:id="rId17"/>
    <p:sldId id="532" r:id="rId18"/>
    <p:sldId id="533" r:id="rId19"/>
    <p:sldId id="517" r:id="rId20"/>
    <p:sldId id="534" r:id="rId21"/>
    <p:sldId id="535" r:id="rId22"/>
    <p:sldId id="536" r:id="rId23"/>
    <p:sldId id="537" r:id="rId24"/>
    <p:sldId id="541" r:id="rId25"/>
    <p:sldId id="527" r:id="rId26"/>
    <p:sldId id="539" r:id="rId27"/>
    <p:sldId id="504" r:id="rId28"/>
    <p:sldId id="540" r:id="rId29"/>
    <p:sldId id="505" r:id="rId30"/>
    <p:sldId id="475" r:id="rId31"/>
    <p:sldId id="543" r:id="rId32"/>
    <p:sldId id="28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 - Introduction" id="{674168FA-8895-4B64-BE35-47D303EF3FAB}">
          <p14:sldIdLst>
            <p14:sldId id="414"/>
            <p14:sldId id="524"/>
            <p14:sldId id="474"/>
            <p14:sldId id="525"/>
            <p14:sldId id="542"/>
            <p14:sldId id="510"/>
          </p14:sldIdLst>
        </p14:section>
        <p14:section name="II - Canal 1 : Ordres Directs" id="{EB44F470-B341-499E-9D83-17936CD2C0AE}">
          <p14:sldIdLst>
            <p14:sldId id="526"/>
            <p14:sldId id="528"/>
            <p14:sldId id="529"/>
            <p14:sldId id="530"/>
            <p14:sldId id="513"/>
            <p14:sldId id="531"/>
            <p14:sldId id="532"/>
            <p14:sldId id="533"/>
            <p14:sldId id="517"/>
            <p14:sldId id="534"/>
            <p14:sldId id="535"/>
            <p14:sldId id="536"/>
            <p14:sldId id="537"/>
            <p14:sldId id="541"/>
          </p14:sldIdLst>
        </p14:section>
        <p14:section name="III - Canal 2 : Compte bancaire" id="{C59D3ACA-51E3-4E7D-A405-6A33618D19D9}">
          <p14:sldIdLst>
            <p14:sldId id="527"/>
            <p14:sldId id="539"/>
          </p14:sldIdLst>
        </p14:section>
        <p14:section name="III - Gestion des droits et seuils de validation" id="{C330C784-3247-40AD-B315-1951666BF2F6}">
          <p14:sldIdLst>
            <p14:sldId id="504"/>
            <p14:sldId id="540"/>
            <p14:sldId id="505"/>
          </p14:sldIdLst>
        </p14:section>
        <p14:section name="IV - Pourquoi rejoindre TEEPI Market Place ?" id="{34162D54-EE4C-40A5-82B4-7E99E49CFFEA}">
          <p14:sldIdLst>
            <p14:sldId id="475"/>
            <p14:sldId id="543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orient="horz" pos="1684" userDrawn="1">
          <p15:clr>
            <a:srgbClr val="A4A3A4"/>
          </p15:clr>
        </p15:guide>
        <p15:guide id="5" orient="horz" pos="2795" userDrawn="1">
          <p15:clr>
            <a:srgbClr val="A4A3A4"/>
          </p15:clr>
        </p15:guide>
        <p15:guide id="6" pos="7537" userDrawn="1">
          <p15:clr>
            <a:srgbClr val="A4A3A4"/>
          </p15:clr>
        </p15:guide>
        <p15:guide id="7" orient="horz" pos="867" userDrawn="1">
          <p15:clr>
            <a:srgbClr val="A4A3A4"/>
          </p15:clr>
        </p15:guide>
        <p15:guide id="8" orient="horz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7BB"/>
    <a:srgbClr val="44546A"/>
    <a:srgbClr val="24B4BC"/>
    <a:srgbClr val="4E5E6A"/>
    <a:srgbClr val="F2F5FA"/>
    <a:srgbClr val="31B9E8"/>
    <a:srgbClr val="5CBDEA"/>
    <a:srgbClr val="F2F2F2"/>
    <a:srgbClr val="0B9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93" autoAdjust="0"/>
    <p:restoredTop sz="94651" autoAdjust="0"/>
  </p:normalViewPr>
  <p:slideViewPr>
    <p:cSldViewPr snapToGrid="0">
      <p:cViewPr>
        <p:scale>
          <a:sx n="75" d="100"/>
          <a:sy n="75" d="100"/>
        </p:scale>
        <p:origin x="2550" y="822"/>
      </p:cViewPr>
      <p:guideLst>
        <p:guide orient="horz" pos="1820"/>
        <p:guide pos="3840"/>
        <p:guide pos="370"/>
        <p:guide orient="horz" pos="1684"/>
        <p:guide orient="horz" pos="2795"/>
        <p:guide pos="7537"/>
        <p:guide orient="horz" pos="867"/>
        <p:guide orient="horz" pos="42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7062-8668-4362-9A3F-213C4755D424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F976-3F2A-4855-BB0A-EEE7A26DAC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47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60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87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858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46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498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99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009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627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2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131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7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 smtClean="0">
              <a:solidFill>
                <a:schemeClr val="tx1"/>
              </a:solidFill>
              <a:effectLst/>
              <a:latin typeface="Lato Courant" charset="0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16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576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dirty="0" smtClean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620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92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139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86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chemeClr val="bg1"/>
              </a:solidFill>
              <a:latin typeface="Lato Regular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9363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0129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04A2C-6DB8-45B9-ACCC-8EB066F71040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9374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2233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3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771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11EDF-70A2-4118-84BB-34AA956643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63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C11EDF-70A2-4118-84BB-34AA9566438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4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" sz="1200" dirty="0" smtClean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72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EF976-3F2A-4855-BB0A-EEE7A26DAC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4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928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93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6011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29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61511" y="292947"/>
            <a:ext cx="966380" cy="440831"/>
          </a:xfrm>
          <a:prstGeom prst="rect">
            <a:avLst/>
          </a:prstGeom>
        </p:spPr>
        <p:txBody>
          <a:bodyPr/>
          <a:lstStyle/>
          <a:p>
            <a:fld id="{AA8F62E4-E46B-494F-B7FF-31133B2E54E1}" type="slidenum">
              <a:rPr lang="fr-FR" smtClean="0"/>
              <a:pPr/>
              <a:t>‹N°›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71964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61511" y="292947"/>
            <a:ext cx="966380" cy="440831"/>
          </a:xfrm>
          <a:prstGeom prst="rect">
            <a:avLst/>
          </a:prstGeom>
        </p:spPr>
        <p:txBody>
          <a:bodyPr/>
          <a:lstStyle/>
          <a:p>
            <a:fld id="{AA8F62E4-E46B-494F-B7FF-31133B2E54E1}" type="slidenum">
              <a:rPr lang="fr-FR" smtClean="0"/>
              <a:pPr/>
              <a:t>‹N°›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29067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1439817" y="1388533"/>
            <a:ext cx="8696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A A à Â â ä Ã - B b C C o r D d d E e e u ro f G g H h I i o l d i o l g H h i i o l i i i i o l M N n o o l l o l l M M N n o o l o l o o d d d d i o n o l o o p o l o p o l o l o o l o o l o o o l o o o o l o o l o o o l o o l o o o l l o o o o l o o o o o o l o o o o o o o o t </a:t>
            </a:r>
          </a:p>
          <a:p>
            <a:r>
              <a:rPr lang="en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 </a:t>
            </a: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' . , ; : ! ? @ &amp; § ~ ^ ` ¨ ° | ( ) { } [ ] / \ &lt; &gt; " </a:t>
            </a:r>
            <a:r>
              <a:rPr lang="en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#</a:t>
            </a:r>
            <a:endParaRPr lang="en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 1 2 3 4 5 6 7 8 9 ² * + =% et</a:t>
            </a:r>
            <a:endParaRPr lang="en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€ </a:t>
            </a:r>
            <a:r>
              <a:rPr lang="en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$ ¤ £ </a:t>
            </a:r>
            <a:r>
              <a:rPr lang="fr-FR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fr-FR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‘-’ ‘’ ‘’ ‘</a:t>
            </a:r>
            <a:endParaRPr lang="en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61511" y="292947"/>
            <a:ext cx="966380" cy="440831"/>
          </a:xfrm>
          <a:prstGeom prst="rect">
            <a:avLst/>
          </a:prstGeom>
        </p:spPr>
        <p:txBody>
          <a:bodyPr/>
          <a:lstStyle/>
          <a:p>
            <a:fld id="{AA8F62E4-E46B-494F-B7FF-31133B2E54E1}" type="slidenum">
              <a:rPr lang="fr-FR" smtClean="0"/>
              <a:pPr/>
              <a:t>‹N°›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4935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6"/>
          <p:cNvSpPr>
            <a:spLocks noChangeArrowheads="1"/>
          </p:cNvSpPr>
          <p:nvPr userDrawn="1"/>
        </p:nvSpPr>
        <p:spPr bwMode="auto">
          <a:xfrm>
            <a:off x="0" y="1938772"/>
            <a:ext cx="12192000" cy="287512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grpSp>
        <p:nvGrpSpPr>
          <p:cNvPr id="8" name="Group 43"/>
          <p:cNvGrpSpPr>
            <a:grpSpLocks/>
          </p:cNvGrpSpPr>
          <p:nvPr userDrawn="1"/>
        </p:nvGrpSpPr>
        <p:grpSpPr bwMode="auto">
          <a:xfrm>
            <a:off x="702195" y="1"/>
            <a:ext cx="1358900" cy="2319772"/>
            <a:chOff x="0" y="-3877892"/>
            <a:chExt cx="2716469" cy="4639892"/>
          </a:xfrm>
        </p:grpSpPr>
        <p:sp>
          <p:nvSpPr>
            <p:cNvPr id="9" name="Shape 38"/>
            <p:cNvSpPr>
              <a:spLocks noChangeArrowheads="1"/>
            </p:cNvSpPr>
            <p:nvPr/>
          </p:nvSpPr>
          <p:spPr bwMode="auto">
            <a:xfrm>
              <a:off x="0" y="-3877892"/>
              <a:ext cx="461984" cy="4639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0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1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2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3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</p:grpSp>
      <p:sp>
        <p:nvSpPr>
          <p:cNvPr id="17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189295" y="5679564"/>
            <a:ext cx="3959012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867" b="1" kern="1200" spc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189295" y="2377866"/>
            <a:ext cx="9694139" cy="2072215"/>
          </a:xfrm>
          <a:prstGeom prst="rect">
            <a:avLst/>
          </a:prstGeom>
        </p:spPr>
        <p:txBody>
          <a:bodyPr anchor="ctr" anchorCtr="0"/>
          <a:lstStyle>
            <a:lvl1pPr>
              <a:defRPr sz="3733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38" y="5570592"/>
            <a:ext cx="1570263" cy="5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3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989000"/>
            <a:ext cx="4608000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06720" y="1463040"/>
            <a:ext cx="5720081" cy="4683759"/>
          </a:xfrm>
          <a:prstGeom prst="rect">
            <a:avLst/>
          </a:prstGeom>
        </p:spPr>
        <p:txBody>
          <a:bodyPr lIns="0"/>
          <a:lstStyle>
            <a:lvl1pPr marL="355591" indent="-355591">
              <a:lnSpc>
                <a:spcPct val="100000"/>
              </a:lnSpc>
              <a:spcBef>
                <a:spcPts val="1467"/>
              </a:spcBef>
              <a:buSzPct val="85000"/>
              <a:buFont typeface="Wingdings" panose="05000000000000000000" pitchFamily="2" charset="2"/>
              <a:buChar char=""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55591" indent="0">
              <a:lnSpc>
                <a:spcPts val="800"/>
              </a:lnSpc>
              <a:spcBef>
                <a:spcPts val="1200"/>
              </a:spcBef>
              <a:buSzPct val="60000"/>
              <a:buNone/>
              <a:tabLst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78355" indent="0">
              <a:buNone/>
              <a:tabLst/>
              <a:defRPr>
                <a:latin typeface="Lato Regular" panose="020F0502020204030203" pitchFamily="34" charset="0"/>
              </a:defRPr>
            </a:lvl3pPr>
            <a:lvl4pPr marL="721766" indent="0">
              <a:buNone/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1" name="Shape 77"/>
          <p:cNvSpPr>
            <a:spLocks noChangeShapeType="1"/>
          </p:cNvSpPr>
          <p:nvPr userDrawn="1"/>
        </p:nvSpPr>
        <p:spPr bwMode="auto">
          <a:xfrm flipV="1">
            <a:off x="5600956" y="1680323"/>
            <a:ext cx="0" cy="5211239"/>
          </a:xfrm>
          <a:prstGeom prst="line">
            <a:avLst/>
          </a:prstGeom>
          <a:noFill/>
          <a:ln w="6350">
            <a:solidFill>
              <a:srgbClr val="85888D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pPr defTabSz="41273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551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8" name="Shape 443"/>
          <p:cNvSpPr/>
          <p:nvPr userDrawn="1"/>
        </p:nvSpPr>
        <p:spPr>
          <a:xfrm rot="5400000" flipV="1">
            <a:off x="29705" y="3546957"/>
            <a:ext cx="4538388" cy="91024"/>
          </a:xfrm>
          <a:prstGeom prst="rect">
            <a:avLst/>
          </a:prstGeom>
          <a:solidFill>
            <a:schemeClr val="accent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30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989000"/>
            <a:ext cx="4608000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06720" y="1463040"/>
            <a:ext cx="5720081" cy="4683759"/>
          </a:xfrm>
          <a:prstGeom prst="rect">
            <a:avLst/>
          </a:prstGeom>
        </p:spPr>
        <p:txBody>
          <a:bodyPr lIns="0"/>
          <a:lstStyle>
            <a:lvl1pPr marL="355591" indent="-355591">
              <a:lnSpc>
                <a:spcPct val="100000"/>
              </a:lnSpc>
              <a:spcBef>
                <a:spcPts val="1467"/>
              </a:spcBef>
              <a:buSzPct val="100000"/>
              <a:buFont typeface="+mj-lt"/>
              <a:buAutoNum type="arabicPeriod"/>
              <a:defRPr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355591" indent="0">
              <a:lnSpc>
                <a:spcPts val="800"/>
              </a:lnSpc>
              <a:spcBef>
                <a:spcPts val="1200"/>
              </a:spcBef>
              <a:buSzPct val="60000"/>
              <a:buNone/>
              <a:tabLst/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478355" indent="0">
              <a:buNone/>
              <a:tabLst/>
              <a:defRPr>
                <a:latin typeface="Lato Regular" panose="020F0502020204030203" pitchFamily="34" charset="0"/>
              </a:defRPr>
            </a:lvl3pPr>
            <a:lvl4pPr marL="721766" indent="0">
              <a:buNone/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8" name="Shape 443"/>
          <p:cNvSpPr/>
          <p:nvPr userDrawn="1"/>
        </p:nvSpPr>
        <p:spPr>
          <a:xfrm rot="5400000" flipV="1">
            <a:off x="29705" y="3546957"/>
            <a:ext cx="4538388" cy="91024"/>
          </a:xfrm>
          <a:prstGeom prst="rect">
            <a:avLst/>
          </a:prstGeom>
          <a:solidFill>
            <a:schemeClr val="accent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767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016"/>
          <p:cNvSpPr>
            <a:spLocks noChangeArrowheads="1"/>
          </p:cNvSpPr>
          <p:nvPr userDrawn="1"/>
        </p:nvSpPr>
        <p:spPr bwMode="auto">
          <a:xfrm>
            <a:off x="0" y="2072047"/>
            <a:ext cx="12192000" cy="272580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grpSp>
        <p:nvGrpSpPr>
          <p:cNvPr id="6" name="Group 43"/>
          <p:cNvGrpSpPr>
            <a:grpSpLocks/>
          </p:cNvGrpSpPr>
          <p:nvPr userDrawn="1"/>
        </p:nvGrpSpPr>
        <p:grpSpPr bwMode="auto">
          <a:xfrm>
            <a:off x="10833101" y="4413563"/>
            <a:ext cx="1358900" cy="2459531"/>
            <a:chOff x="0" y="-6637"/>
            <a:chExt cx="2716469" cy="4919431"/>
          </a:xfrm>
        </p:grpSpPr>
        <p:sp>
          <p:nvSpPr>
            <p:cNvPr id="7" name="Shape 38"/>
            <p:cNvSpPr>
              <a:spLocks noChangeArrowheads="1"/>
            </p:cNvSpPr>
            <p:nvPr/>
          </p:nvSpPr>
          <p:spPr bwMode="auto">
            <a:xfrm>
              <a:off x="0" y="-6637"/>
              <a:ext cx="461984" cy="491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8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9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0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1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</p:grpSp>
      <p:sp>
        <p:nvSpPr>
          <p:cNvPr id="13" name="Shape 41"/>
          <p:cNvSpPr/>
          <p:nvPr userDrawn="1"/>
        </p:nvSpPr>
        <p:spPr bwMode="auto">
          <a:xfrm>
            <a:off x="5580" y="2072047"/>
            <a:ext cx="230981" cy="9211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81431" y="3070918"/>
            <a:ext cx="9667221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fr-FR" sz="2000" b="0" kern="12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278141" y="2406653"/>
            <a:ext cx="9694139" cy="671828"/>
          </a:xfrm>
          <a:prstGeom prst="rect">
            <a:avLst/>
          </a:prstGeom>
        </p:spPr>
        <p:txBody>
          <a:bodyPr/>
          <a:lstStyle>
            <a:lvl1pPr>
              <a:defRPr sz="4533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70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16"/>
          <p:cNvSpPr>
            <a:spLocks noChangeArrowheads="1"/>
          </p:cNvSpPr>
          <p:nvPr userDrawn="1"/>
        </p:nvSpPr>
        <p:spPr bwMode="auto">
          <a:xfrm>
            <a:off x="0" y="2072047"/>
            <a:ext cx="12192000" cy="272580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dirty="0">
              <a:solidFill>
                <a:schemeClr val="lt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10833101" y="4413563"/>
            <a:ext cx="1358900" cy="2459531"/>
            <a:chOff x="0" y="-6637"/>
            <a:chExt cx="2716469" cy="4919431"/>
          </a:xfrm>
        </p:grpSpPr>
        <p:sp>
          <p:nvSpPr>
            <p:cNvPr id="6" name="Shape 38"/>
            <p:cNvSpPr>
              <a:spLocks noChangeArrowheads="1"/>
            </p:cNvSpPr>
            <p:nvPr/>
          </p:nvSpPr>
          <p:spPr bwMode="auto">
            <a:xfrm>
              <a:off x="0" y="-6637"/>
              <a:ext cx="461984" cy="491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7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8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9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0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</p:grpSp>
      <p:sp>
        <p:nvSpPr>
          <p:cNvPr id="11" name="Shape 41"/>
          <p:cNvSpPr/>
          <p:nvPr userDrawn="1"/>
        </p:nvSpPr>
        <p:spPr bwMode="auto">
          <a:xfrm>
            <a:off x="5580" y="2072047"/>
            <a:ext cx="230981" cy="9211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81431" y="3070918"/>
            <a:ext cx="9667221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fr-FR" sz="2000" b="0" kern="12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278141" y="2406653"/>
            <a:ext cx="9694139" cy="671828"/>
          </a:xfrm>
          <a:prstGeom prst="rect">
            <a:avLst/>
          </a:prstGeom>
        </p:spPr>
        <p:txBody>
          <a:bodyPr/>
          <a:lstStyle>
            <a:lvl1pPr>
              <a:defRPr sz="4533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02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438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16"/>
          <p:cNvSpPr>
            <a:spLocks noChangeArrowheads="1"/>
          </p:cNvSpPr>
          <p:nvPr userDrawn="1"/>
        </p:nvSpPr>
        <p:spPr bwMode="auto">
          <a:xfrm>
            <a:off x="0" y="2072048"/>
            <a:ext cx="12192000" cy="272580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10075871" y="4413565"/>
            <a:ext cx="1358900" cy="2459531"/>
            <a:chOff x="0" y="-6637"/>
            <a:chExt cx="2716469" cy="4919431"/>
          </a:xfrm>
        </p:grpSpPr>
        <p:sp>
          <p:nvSpPr>
            <p:cNvPr id="6" name="Shape 38"/>
            <p:cNvSpPr>
              <a:spLocks noChangeArrowheads="1"/>
            </p:cNvSpPr>
            <p:nvPr/>
          </p:nvSpPr>
          <p:spPr bwMode="auto">
            <a:xfrm>
              <a:off x="0" y="-6637"/>
              <a:ext cx="461984" cy="491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7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8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9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0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</p:grpSp>
      <p:sp>
        <p:nvSpPr>
          <p:cNvPr id="11" name="Shape 41"/>
          <p:cNvSpPr/>
          <p:nvPr userDrawn="1"/>
        </p:nvSpPr>
        <p:spPr bwMode="auto">
          <a:xfrm>
            <a:off x="5580" y="2072047"/>
            <a:ext cx="230981" cy="9211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81431" y="3070920"/>
            <a:ext cx="9667221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fr-FR" sz="2000" b="0" kern="12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278141" y="2406655"/>
            <a:ext cx="9694139" cy="671828"/>
          </a:xfrm>
          <a:prstGeom prst="rect">
            <a:avLst/>
          </a:prstGeom>
        </p:spPr>
        <p:txBody>
          <a:bodyPr/>
          <a:lstStyle>
            <a:lvl1pPr>
              <a:defRPr sz="4533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639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016"/>
          <p:cNvSpPr>
            <a:spLocks noChangeArrowheads="1"/>
          </p:cNvSpPr>
          <p:nvPr userDrawn="1"/>
        </p:nvSpPr>
        <p:spPr bwMode="auto">
          <a:xfrm>
            <a:off x="0" y="2733223"/>
            <a:ext cx="12192000" cy="2725805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10075871" y="5074740"/>
            <a:ext cx="1358900" cy="1774909"/>
            <a:chOff x="0" y="-6637"/>
            <a:chExt cx="2716469" cy="3550085"/>
          </a:xfrm>
        </p:grpSpPr>
        <p:sp>
          <p:nvSpPr>
            <p:cNvPr id="6" name="Shape 38"/>
            <p:cNvSpPr>
              <a:spLocks noChangeArrowheads="1"/>
            </p:cNvSpPr>
            <p:nvPr/>
          </p:nvSpPr>
          <p:spPr bwMode="auto">
            <a:xfrm>
              <a:off x="0" y="-6637"/>
              <a:ext cx="461984" cy="35500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7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8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9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  <p:sp>
          <p:nvSpPr>
            <p:cNvPr id="10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ea typeface="Lato" panose="020F0502020204030203" pitchFamily="34" charset="0"/>
                <a:cs typeface="Lato" panose="020F0502020204030203" pitchFamily="34" charset="0"/>
                <a:sym typeface="Helvetica Light" charset="0"/>
              </a:endParaRPr>
            </a:p>
          </p:txBody>
        </p:sp>
      </p:grpSp>
      <p:sp>
        <p:nvSpPr>
          <p:cNvPr id="12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81431" y="3732095"/>
            <a:ext cx="9667221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fr-FR" sz="2000" b="0" kern="1200" spc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278141" y="3067830"/>
            <a:ext cx="9694139" cy="671828"/>
          </a:xfrm>
          <a:prstGeom prst="rect">
            <a:avLst/>
          </a:prstGeom>
        </p:spPr>
        <p:txBody>
          <a:bodyPr/>
          <a:lstStyle>
            <a:lvl1pPr>
              <a:defRPr sz="4533" b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681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9684" y="1797051"/>
            <a:ext cx="11432221" cy="434974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78355" indent="-234945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917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1114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5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4340968" y="1797051"/>
            <a:ext cx="3695155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917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20" name="Espace réservé du contenu 2"/>
          <p:cNvSpPr>
            <a:spLocks noGrp="1"/>
          </p:cNvSpPr>
          <p:nvPr>
            <p:ph idx="12" hasCustomPrompt="1"/>
          </p:nvPr>
        </p:nvSpPr>
        <p:spPr>
          <a:xfrm>
            <a:off x="8266552" y="1797051"/>
            <a:ext cx="3695155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917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9685" y="1797051"/>
            <a:ext cx="3680855" cy="434974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917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8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39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6096000" y="1797051"/>
            <a:ext cx="5422355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917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9684" y="1797051"/>
            <a:ext cx="5110781" cy="434974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78355" indent="-234945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7061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8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3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2622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1" hasCustomPrompt="1"/>
          </p:nvPr>
        </p:nvSpPr>
        <p:spPr>
          <a:xfrm>
            <a:off x="2447645" y="1797051"/>
            <a:ext cx="9502180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717533" indent="-23917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954593" indent="-232828">
              <a:tabLst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</a:lstStyle>
          <a:p>
            <a:pPr lvl="0"/>
            <a:r>
              <a:rPr lang="fr-FR" dirty="0" smtClean="0"/>
              <a:t>Level 1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Level 2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2"/>
            <a:r>
              <a:rPr lang="fr-FR" dirty="0" smtClean="0"/>
              <a:t>Level 3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3"/>
            <a:r>
              <a:rPr lang="fr-FR" dirty="0" smtClean="0"/>
              <a:t>Level 4 </a:t>
            </a:r>
            <a:r>
              <a:rPr lang="fr-FR" dirty="0" err="1" smtClean="0"/>
              <a:t>text</a:t>
            </a:r>
            <a:endParaRPr lang="fr-FR" dirty="0" smtClean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429684" y="1796084"/>
            <a:ext cx="1775883" cy="43412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867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20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8885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991554"/>
            <a:ext cx="4597795" cy="2887021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Autofit/>
          </a:bodyPr>
          <a:lstStyle>
            <a:lvl1pPr marL="0" indent="0">
              <a:buNone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altLang="zh-CN" dirty="0" smtClean="0"/>
              <a:t>image</a:t>
            </a:r>
            <a:endParaRPr lang="zh-CN" alt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5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607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91634" y="2057400"/>
            <a:ext cx="10591801" cy="143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801" y="2388254"/>
            <a:ext cx="5513673" cy="3192127"/>
          </a:xfrm>
          <a:prstGeom prst="rect">
            <a:avLst/>
          </a:prstGeom>
        </p:spPr>
      </p:pic>
      <p:sp>
        <p:nvSpPr>
          <p:cNvPr id="16" name="Rectangle 7"/>
          <p:cNvSpPr/>
          <p:nvPr userDrawn="1"/>
        </p:nvSpPr>
        <p:spPr>
          <a:xfrm>
            <a:off x="6096002" y="2590800"/>
            <a:ext cx="4270373" cy="2658533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图片占位符 1"/>
          <p:cNvSpPr>
            <a:spLocks noGrp="1"/>
          </p:cNvSpPr>
          <p:nvPr>
            <p:ph type="pic" sz="quarter" idx="11"/>
          </p:nvPr>
        </p:nvSpPr>
        <p:spPr>
          <a:xfrm>
            <a:off x="6220562" y="2590800"/>
            <a:ext cx="4145813" cy="25908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117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  <p:sp>
        <p:nvSpPr>
          <p:cNvPr id="11" name="Rectangle 7"/>
          <p:cNvSpPr/>
          <p:nvPr userDrawn="1"/>
        </p:nvSpPr>
        <p:spPr>
          <a:xfrm>
            <a:off x="3200401" y="2544447"/>
            <a:ext cx="1720851" cy="2171911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791634" y="2057400"/>
            <a:ext cx="10591801" cy="143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16" y="2277533"/>
            <a:ext cx="4222117" cy="4616256"/>
          </a:xfrm>
          <a:prstGeom prst="rect">
            <a:avLst/>
          </a:prstGeom>
        </p:spPr>
      </p:pic>
      <p:sp>
        <p:nvSpPr>
          <p:cNvPr id="21" name="Rectangle 7"/>
          <p:cNvSpPr/>
          <p:nvPr userDrawn="1"/>
        </p:nvSpPr>
        <p:spPr>
          <a:xfrm>
            <a:off x="3200401" y="2544447"/>
            <a:ext cx="1720851" cy="2171911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309844" y="2547621"/>
            <a:ext cx="3611408" cy="216873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669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4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91634" y="2057400"/>
            <a:ext cx="10591801" cy="143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5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57" y="2106381"/>
            <a:ext cx="4189060" cy="5090449"/>
          </a:xfrm>
          <a:prstGeom prst="rect">
            <a:avLst/>
          </a:prstGeom>
        </p:spPr>
      </p:pic>
      <p:sp>
        <p:nvSpPr>
          <p:cNvPr id="18" name="图片占位符 1"/>
          <p:cNvSpPr>
            <a:spLocks noGrp="1"/>
          </p:cNvSpPr>
          <p:nvPr>
            <p:ph type="pic" sz="quarter" idx="11"/>
          </p:nvPr>
        </p:nvSpPr>
        <p:spPr>
          <a:xfrm>
            <a:off x="5315481" y="2689583"/>
            <a:ext cx="1631419" cy="290159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10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749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4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Light" charset="0"/>
            </a:endParaRP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  <p:sp>
        <p:nvSpPr>
          <p:cNvPr id="10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814287" y="2561168"/>
            <a:ext cx="1631419" cy="290159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  <p:sp>
        <p:nvSpPr>
          <p:cNvPr id="15" name="Freeform 99"/>
          <p:cNvSpPr/>
          <p:nvPr userDrawn="1"/>
        </p:nvSpPr>
        <p:spPr>
          <a:xfrm>
            <a:off x="3381672" y="2056455"/>
            <a:ext cx="2596896" cy="2596896"/>
          </a:xfrm>
          <a:custGeom>
            <a:avLst/>
            <a:gdLst>
              <a:gd name="connsiteX0" fmla="*/ 0 w 2143140"/>
              <a:gd name="connsiteY0" fmla="*/ 1071569 h 2143138"/>
              <a:gd name="connsiteX1" fmla="*/ 5165 w 2143140"/>
              <a:gd name="connsiteY1" fmla="*/ 966534 h 2143138"/>
              <a:gd name="connsiteX2" fmla="*/ 20585 w 2143140"/>
              <a:gd name="connsiteY2" fmla="*/ 862517 h 2143138"/>
              <a:gd name="connsiteX3" fmla="*/ 46142 w 2143140"/>
              <a:gd name="connsiteY3" fmla="*/ 760514 h 2143138"/>
              <a:gd name="connsiteX4" fmla="*/ 81568 w 2143140"/>
              <a:gd name="connsiteY4" fmla="*/ 661501 h 2143138"/>
              <a:gd name="connsiteX5" fmla="*/ 126531 w 2143140"/>
              <a:gd name="connsiteY5" fmla="*/ 566431 h 2143138"/>
              <a:gd name="connsiteX6" fmla="*/ 180592 w 2143140"/>
              <a:gd name="connsiteY6" fmla="*/ 476237 h 2143138"/>
              <a:gd name="connsiteX7" fmla="*/ 243236 w 2143140"/>
              <a:gd name="connsiteY7" fmla="*/ 391776 h 2143138"/>
              <a:gd name="connsiteX8" fmla="*/ 313856 w 2143140"/>
              <a:gd name="connsiteY8" fmla="*/ 313855 h 2143138"/>
              <a:gd name="connsiteX9" fmla="*/ 391777 w 2143140"/>
              <a:gd name="connsiteY9" fmla="*/ 243235 h 2143138"/>
              <a:gd name="connsiteX10" fmla="*/ 476238 w 2143140"/>
              <a:gd name="connsiteY10" fmla="*/ 180591 h 2143138"/>
              <a:gd name="connsiteX11" fmla="*/ 566432 w 2143140"/>
              <a:gd name="connsiteY11" fmla="*/ 126531 h 2143138"/>
              <a:gd name="connsiteX12" fmla="*/ 661502 w 2143140"/>
              <a:gd name="connsiteY12" fmla="*/ 81568 h 2143138"/>
              <a:gd name="connsiteX13" fmla="*/ 760515 w 2143140"/>
              <a:gd name="connsiteY13" fmla="*/ 46142 h 2143138"/>
              <a:gd name="connsiteX14" fmla="*/ 862517 w 2143140"/>
              <a:gd name="connsiteY14" fmla="*/ 20585 h 2143138"/>
              <a:gd name="connsiteX15" fmla="*/ 966535 w 2143140"/>
              <a:gd name="connsiteY15" fmla="*/ 5165 h 2143138"/>
              <a:gd name="connsiteX16" fmla="*/ 1071570 w 2143140"/>
              <a:gd name="connsiteY16" fmla="*/ 0 h 2143138"/>
              <a:gd name="connsiteX17" fmla="*/ 1176605 w 2143140"/>
              <a:gd name="connsiteY17" fmla="*/ 5165 h 2143138"/>
              <a:gd name="connsiteX18" fmla="*/ 1280623 w 2143140"/>
              <a:gd name="connsiteY18" fmla="*/ 20585 h 2143138"/>
              <a:gd name="connsiteX19" fmla="*/ 1382625 w 2143140"/>
              <a:gd name="connsiteY19" fmla="*/ 46142 h 2143138"/>
              <a:gd name="connsiteX20" fmla="*/ 1481638 w 2143140"/>
              <a:gd name="connsiteY20" fmla="*/ 81568 h 2143138"/>
              <a:gd name="connsiteX21" fmla="*/ 1576708 w 2143140"/>
              <a:gd name="connsiteY21" fmla="*/ 126531 h 2143138"/>
              <a:gd name="connsiteX22" fmla="*/ 1666902 w 2143140"/>
              <a:gd name="connsiteY22" fmla="*/ 180591 h 2143138"/>
              <a:gd name="connsiteX23" fmla="*/ 1751363 w 2143140"/>
              <a:gd name="connsiteY23" fmla="*/ 243235 h 2143138"/>
              <a:gd name="connsiteX24" fmla="*/ 1829284 w 2143140"/>
              <a:gd name="connsiteY24" fmla="*/ 313855 h 2143138"/>
              <a:gd name="connsiteX25" fmla="*/ 1899904 w 2143140"/>
              <a:gd name="connsiteY25" fmla="*/ 391776 h 2143138"/>
              <a:gd name="connsiteX26" fmla="*/ 1962548 w 2143140"/>
              <a:gd name="connsiteY26" fmla="*/ 476237 h 2143138"/>
              <a:gd name="connsiteX27" fmla="*/ 2016609 w 2143140"/>
              <a:gd name="connsiteY27" fmla="*/ 566431 h 2143138"/>
              <a:gd name="connsiteX28" fmla="*/ 2061572 w 2143140"/>
              <a:gd name="connsiteY28" fmla="*/ 661501 h 2143138"/>
              <a:gd name="connsiteX29" fmla="*/ 2096998 w 2143140"/>
              <a:gd name="connsiteY29" fmla="*/ 760514 h 2143138"/>
              <a:gd name="connsiteX30" fmla="*/ 2122555 w 2143140"/>
              <a:gd name="connsiteY30" fmla="*/ 862517 h 2143138"/>
              <a:gd name="connsiteX31" fmla="*/ 2137975 w 2143140"/>
              <a:gd name="connsiteY31" fmla="*/ 966534 h 2143138"/>
              <a:gd name="connsiteX32" fmla="*/ 2143140 w 2143140"/>
              <a:gd name="connsiteY32" fmla="*/ 1071569 h 2143138"/>
              <a:gd name="connsiteX33" fmla="*/ 2137975 w 2143140"/>
              <a:gd name="connsiteY33" fmla="*/ 1176604 h 2143138"/>
              <a:gd name="connsiteX34" fmla="*/ 2122555 w 2143140"/>
              <a:gd name="connsiteY34" fmla="*/ 1280621 h 2143138"/>
              <a:gd name="connsiteX35" fmla="*/ 2096998 w 2143140"/>
              <a:gd name="connsiteY35" fmla="*/ 1382624 h 2143138"/>
              <a:gd name="connsiteX36" fmla="*/ 2061572 w 2143140"/>
              <a:gd name="connsiteY36" fmla="*/ 1481637 h 2143138"/>
              <a:gd name="connsiteX37" fmla="*/ 2016609 w 2143140"/>
              <a:gd name="connsiteY37" fmla="*/ 1576707 h 2143138"/>
              <a:gd name="connsiteX38" fmla="*/ 1962548 w 2143140"/>
              <a:gd name="connsiteY38" fmla="*/ 1666901 h 2143138"/>
              <a:gd name="connsiteX39" fmla="*/ 1899904 w 2143140"/>
              <a:gd name="connsiteY39" fmla="*/ 1751362 h 2143138"/>
              <a:gd name="connsiteX40" fmla="*/ 1829284 w 2143140"/>
              <a:gd name="connsiteY40" fmla="*/ 1829283 h 2143138"/>
              <a:gd name="connsiteX41" fmla="*/ 1751363 w 2143140"/>
              <a:gd name="connsiteY41" fmla="*/ 1899903 h 2143138"/>
              <a:gd name="connsiteX42" fmla="*/ 1666902 w 2143140"/>
              <a:gd name="connsiteY42" fmla="*/ 1962547 h 2143138"/>
              <a:gd name="connsiteX43" fmla="*/ 1576708 w 2143140"/>
              <a:gd name="connsiteY43" fmla="*/ 2016607 h 2143138"/>
              <a:gd name="connsiteX44" fmla="*/ 1481638 w 2143140"/>
              <a:gd name="connsiteY44" fmla="*/ 2061570 h 2143138"/>
              <a:gd name="connsiteX45" fmla="*/ 1382625 w 2143140"/>
              <a:gd name="connsiteY45" fmla="*/ 2096996 h 2143138"/>
              <a:gd name="connsiteX46" fmla="*/ 1280623 w 2143140"/>
              <a:gd name="connsiteY46" fmla="*/ 2122553 h 2143138"/>
              <a:gd name="connsiteX47" fmla="*/ 1176605 w 2143140"/>
              <a:gd name="connsiteY47" fmla="*/ 2137973 h 2143138"/>
              <a:gd name="connsiteX48" fmla="*/ 1071570 w 2143140"/>
              <a:gd name="connsiteY48" fmla="*/ 2143138 h 2143138"/>
              <a:gd name="connsiteX49" fmla="*/ 966535 w 2143140"/>
              <a:gd name="connsiteY49" fmla="*/ 2137973 h 2143138"/>
              <a:gd name="connsiteX50" fmla="*/ 862517 w 2143140"/>
              <a:gd name="connsiteY50" fmla="*/ 2122553 h 2143138"/>
              <a:gd name="connsiteX51" fmla="*/ 760515 w 2143140"/>
              <a:gd name="connsiteY51" fmla="*/ 2096996 h 2143138"/>
              <a:gd name="connsiteX52" fmla="*/ 661502 w 2143140"/>
              <a:gd name="connsiteY52" fmla="*/ 2061570 h 2143138"/>
              <a:gd name="connsiteX53" fmla="*/ 566432 w 2143140"/>
              <a:gd name="connsiteY53" fmla="*/ 2016607 h 2143138"/>
              <a:gd name="connsiteX54" fmla="*/ 476238 w 2143140"/>
              <a:gd name="connsiteY54" fmla="*/ 1962547 h 2143138"/>
              <a:gd name="connsiteX55" fmla="*/ 391777 w 2143140"/>
              <a:gd name="connsiteY55" fmla="*/ 1899903 h 2143138"/>
              <a:gd name="connsiteX56" fmla="*/ 313856 w 2143140"/>
              <a:gd name="connsiteY56" fmla="*/ 1829283 h 2143138"/>
              <a:gd name="connsiteX57" fmla="*/ 243236 w 2143140"/>
              <a:gd name="connsiteY57" fmla="*/ 1751362 h 2143138"/>
              <a:gd name="connsiteX58" fmla="*/ 180592 w 2143140"/>
              <a:gd name="connsiteY58" fmla="*/ 1666901 h 2143138"/>
              <a:gd name="connsiteX59" fmla="*/ 126531 w 2143140"/>
              <a:gd name="connsiteY59" fmla="*/ 1576707 h 2143138"/>
              <a:gd name="connsiteX60" fmla="*/ 81568 w 2143140"/>
              <a:gd name="connsiteY60" fmla="*/ 1481637 h 2143138"/>
              <a:gd name="connsiteX61" fmla="*/ 46142 w 2143140"/>
              <a:gd name="connsiteY61" fmla="*/ 1382624 h 2143138"/>
              <a:gd name="connsiteX62" fmla="*/ 20585 w 2143140"/>
              <a:gd name="connsiteY62" fmla="*/ 1280621 h 2143138"/>
              <a:gd name="connsiteX63" fmla="*/ 5165 w 2143140"/>
              <a:gd name="connsiteY63" fmla="*/ 1176604 h 2143138"/>
              <a:gd name="connsiteX64" fmla="*/ 0 w 2143140"/>
              <a:gd name="connsiteY64" fmla="*/ 1071569 h 21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43140" h="2143138">
                <a:moveTo>
                  <a:pt x="0" y="1071569"/>
                </a:moveTo>
                <a:lnTo>
                  <a:pt x="5165" y="966534"/>
                </a:lnTo>
                <a:lnTo>
                  <a:pt x="20585" y="862517"/>
                </a:lnTo>
                <a:lnTo>
                  <a:pt x="46142" y="760514"/>
                </a:lnTo>
                <a:lnTo>
                  <a:pt x="81568" y="661501"/>
                </a:lnTo>
                <a:lnTo>
                  <a:pt x="126531" y="566431"/>
                </a:lnTo>
                <a:lnTo>
                  <a:pt x="180592" y="476237"/>
                </a:lnTo>
                <a:lnTo>
                  <a:pt x="243236" y="391776"/>
                </a:lnTo>
                <a:lnTo>
                  <a:pt x="313856" y="313855"/>
                </a:lnTo>
                <a:lnTo>
                  <a:pt x="391777" y="243235"/>
                </a:lnTo>
                <a:lnTo>
                  <a:pt x="476238" y="180591"/>
                </a:lnTo>
                <a:lnTo>
                  <a:pt x="566432" y="126531"/>
                </a:lnTo>
                <a:lnTo>
                  <a:pt x="661502" y="81568"/>
                </a:lnTo>
                <a:lnTo>
                  <a:pt x="760515" y="46142"/>
                </a:lnTo>
                <a:lnTo>
                  <a:pt x="862517" y="20585"/>
                </a:lnTo>
                <a:lnTo>
                  <a:pt x="966535" y="5165"/>
                </a:lnTo>
                <a:lnTo>
                  <a:pt x="1071570" y="0"/>
                </a:lnTo>
                <a:lnTo>
                  <a:pt x="1176605" y="5165"/>
                </a:lnTo>
                <a:lnTo>
                  <a:pt x="1280623" y="20585"/>
                </a:lnTo>
                <a:lnTo>
                  <a:pt x="1382625" y="46142"/>
                </a:lnTo>
                <a:lnTo>
                  <a:pt x="1481638" y="81568"/>
                </a:lnTo>
                <a:lnTo>
                  <a:pt x="1576708" y="126531"/>
                </a:lnTo>
                <a:lnTo>
                  <a:pt x="1666902" y="180591"/>
                </a:lnTo>
                <a:lnTo>
                  <a:pt x="1751363" y="243235"/>
                </a:lnTo>
                <a:lnTo>
                  <a:pt x="1829284" y="313855"/>
                </a:lnTo>
                <a:lnTo>
                  <a:pt x="1899904" y="391776"/>
                </a:lnTo>
                <a:lnTo>
                  <a:pt x="1962548" y="476237"/>
                </a:lnTo>
                <a:lnTo>
                  <a:pt x="2016609" y="566431"/>
                </a:lnTo>
                <a:lnTo>
                  <a:pt x="2061572" y="661501"/>
                </a:lnTo>
                <a:lnTo>
                  <a:pt x="2096998" y="760514"/>
                </a:lnTo>
                <a:lnTo>
                  <a:pt x="2122555" y="862517"/>
                </a:lnTo>
                <a:lnTo>
                  <a:pt x="2137975" y="966534"/>
                </a:lnTo>
                <a:lnTo>
                  <a:pt x="2143140" y="1071569"/>
                </a:lnTo>
                <a:lnTo>
                  <a:pt x="2137975" y="1176604"/>
                </a:lnTo>
                <a:lnTo>
                  <a:pt x="2122555" y="1280621"/>
                </a:lnTo>
                <a:lnTo>
                  <a:pt x="2096998" y="1382624"/>
                </a:lnTo>
                <a:lnTo>
                  <a:pt x="2061572" y="1481637"/>
                </a:lnTo>
                <a:lnTo>
                  <a:pt x="2016609" y="1576707"/>
                </a:lnTo>
                <a:lnTo>
                  <a:pt x="1962548" y="1666901"/>
                </a:lnTo>
                <a:lnTo>
                  <a:pt x="1899904" y="1751362"/>
                </a:lnTo>
                <a:lnTo>
                  <a:pt x="1829284" y="1829283"/>
                </a:lnTo>
                <a:lnTo>
                  <a:pt x="1751363" y="1899903"/>
                </a:lnTo>
                <a:lnTo>
                  <a:pt x="1666902" y="1962547"/>
                </a:lnTo>
                <a:lnTo>
                  <a:pt x="1576708" y="2016607"/>
                </a:lnTo>
                <a:lnTo>
                  <a:pt x="1481638" y="2061570"/>
                </a:lnTo>
                <a:lnTo>
                  <a:pt x="1382625" y="2096996"/>
                </a:lnTo>
                <a:lnTo>
                  <a:pt x="1280623" y="2122553"/>
                </a:lnTo>
                <a:lnTo>
                  <a:pt x="1176605" y="2137973"/>
                </a:lnTo>
                <a:lnTo>
                  <a:pt x="1071570" y="2143138"/>
                </a:lnTo>
                <a:lnTo>
                  <a:pt x="966535" y="2137973"/>
                </a:lnTo>
                <a:lnTo>
                  <a:pt x="862517" y="2122553"/>
                </a:lnTo>
                <a:lnTo>
                  <a:pt x="760515" y="2096996"/>
                </a:lnTo>
                <a:lnTo>
                  <a:pt x="661502" y="2061570"/>
                </a:lnTo>
                <a:lnTo>
                  <a:pt x="566432" y="2016607"/>
                </a:lnTo>
                <a:lnTo>
                  <a:pt x="476238" y="1962547"/>
                </a:lnTo>
                <a:lnTo>
                  <a:pt x="391777" y="1899903"/>
                </a:lnTo>
                <a:lnTo>
                  <a:pt x="313856" y="1829283"/>
                </a:lnTo>
                <a:lnTo>
                  <a:pt x="243236" y="1751362"/>
                </a:lnTo>
                <a:lnTo>
                  <a:pt x="180592" y="1666901"/>
                </a:lnTo>
                <a:lnTo>
                  <a:pt x="126531" y="1576707"/>
                </a:lnTo>
                <a:lnTo>
                  <a:pt x="81568" y="1481637"/>
                </a:lnTo>
                <a:lnTo>
                  <a:pt x="46142" y="1382624"/>
                </a:lnTo>
                <a:lnTo>
                  <a:pt x="20585" y="1280621"/>
                </a:lnTo>
                <a:lnTo>
                  <a:pt x="5165" y="1176604"/>
                </a:lnTo>
                <a:lnTo>
                  <a:pt x="0" y="1071569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5" y="1978274"/>
            <a:ext cx="4189060" cy="509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5595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432" y="0"/>
            <a:ext cx="5355960" cy="68580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indent="0">
              <a:buNone/>
              <a:defRPr>
                <a:latin typeface="Lato Regular" panose="020F0502020204030203" pitchFamily="34" charset="0"/>
              </a:defRPr>
            </a:lvl1pPr>
          </a:lstStyle>
          <a:p>
            <a:r>
              <a:rPr lang="fr-FR" altLang="zh-CN" dirty="0" smtClean="0"/>
              <a:t>image</a:t>
            </a:r>
            <a:endParaRPr lang="zh-CN" alt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Shape 1016"/>
          <p:cNvSpPr>
            <a:spLocks noChangeArrowheads="1"/>
          </p:cNvSpPr>
          <p:nvPr userDrawn="1"/>
        </p:nvSpPr>
        <p:spPr bwMode="auto">
          <a:xfrm>
            <a:off x="0" y="1946599"/>
            <a:ext cx="12192000" cy="2880000"/>
          </a:xfrm>
          <a:prstGeom prst="rect">
            <a:avLst/>
          </a:prstGeom>
          <a:solidFill>
            <a:srgbClr val="212123">
              <a:alpha val="53000"/>
            </a:srgbClr>
          </a:solidFill>
          <a:ln>
            <a:noFill/>
          </a:ln>
          <a:ex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3171" y="5501452"/>
            <a:ext cx="1570263" cy="523421"/>
          </a:xfrm>
          <a:prstGeom prst="rect">
            <a:avLst/>
          </a:prstGeom>
        </p:spPr>
      </p:pic>
      <p:grpSp>
        <p:nvGrpSpPr>
          <p:cNvPr id="8" name="Group 43"/>
          <p:cNvGrpSpPr>
            <a:grpSpLocks/>
          </p:cNvGrpSpPr>
          <p:nvPr userDrawn="1"/>
        </p:nvGrpSpPr>
        <p:grpSpPr bwMode="auto">
          <a:xfrm>
            <a:off x="702195" y="1"/>
            <a:ext cx="1358900" cy="2319772"/>
            <a:chOff x="0" y="-3877892"/>
            <a:chExt cx="2716469" cy="4639892"/>
          </a:xfrm>
        </p:grpSpPr>
        <p:sp>
          <p:nvSpPr>
            <p:cNvPr id="9" name="Shape 38"/>
            <p:cNvSpPr>
              <a:spLocks noChangeArrowheads="1"/>
            </p:cNvSpPr>
            <p:nvPr/>
          </p:nvSpPr>
          <p:spPr bwMode="auto">
            <a:xfrm>
              <a:off x="0" y="-3877892"/>
              <a:ext cx="461984" cy="4639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0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1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2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3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</p:grpSp>
      <p:sp>
        <p:nvSpPr>
          <p:cNvPr id="17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189295" y="5679564"/>
            <a:ext cx="3959012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867" b="1" kern="1200" spc="0" dirty="0">
                <a:solidFill>
                  <a:schemeClr val="bg1"/>
                </a:solidFill>
                <a:latin typeface="Lato Regular" panose="020F0502020204030203" pitchFamily="34" charset="0"/>
                <a:ea typeface="Lato Semibold" charset="0"/>
                <a:cs typeface="Lato Semibold" charset="0"/>
                <a:sym typeface="Lat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189295" y="2377866"/>
            <a:ext cx="9694139" cy="2072215"/>
          </a:xfrm>
          <a:prstGeom prst="rect">
            <a:avLst/>
          </a:prstGeom>
        </p:spPr>
        <p:txBody>
          <a:bodyPr anchor="ctr" anchorCtr="0"/>
          <a:lstStyle>
            <a:lvl1pPr>
              <a:defRPr sz="3733" b="0">
                <a:solidFill>
                  <a:schemeClr val="bg1"/>
                </a:solidFill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0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9621"/>
          <a:stretch/>
        </p:blipFill>
        <p:spPr>
          <a:xfrm>
            <a:off x="1806" y="1"/>
            <a:ext cx="12188388" cy="4826599"/>
          </a:xfrm>
          <a:prstGeom prst="rect">
            <a:avLst/>
          </a:prstGeom>
        </p:spPr>
      </p:pic>
      <p:sp>
        <p:nvSpPr>
          <p:cNvPr id="4" name="Shape 1016"/>
          <p:cNvSpPr>
            <a:spLocks noChangeArrowheads="1"/>
          </p:cNvSpPr>
          <p:nvPr userDrawn="1"/>
        </p:nvSpPr>
        <p:spPr bwMode="auto">
          <a:xfrm>
            <a:off x="0" y="1946599"/>
            <a:ext cx="12192000" cy="2880000"/>
          </a:xfrm>
          <a:prstGeom prst="rect">
            <a:avLst/>
          </a:prstGeom>
          <a:solidFill>
            <a:srgbClr val="212123">
              <a:alpha val="53000"/>
            </a:srgbClr>
          </a:solidFill>
          <a:ln>
            <a:noFill/>
          </a:ln>
          <a:ex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grpSp>
        <p:nvGrpSpPr>
          <p:cNvPr id="6" name="Group 43"/>
          <p:cNvGrpSpPr>
            <a:grpSpLocks/>
          </p:cNvGrpSpPr>
          <p:nvPr userDrawn="1"/>
        </p:nvGrpSpPr>
        <p:grpSpPr bwMode="auto">
          <a:xfrm>
            <a:off x="702195" y="1"/>
            <a:ext cx="1358900" cy="2319772"/>
            <a:chOff x="0" y="-3877892"/>
            <a:chExt cx="2716469" cy="4639892"/>
          </a:xfrm>
        </p:grpSpPr>
        <p:sp>
          <p:nvSpPr>
            <p:cNvPr id="7" name="Shape 38"/>
            <p:cNvSpPr>
              <a:spLocks noChangeArrowheads="1"/>
            </p:cNvSpPr>
            <p:nvPr/>
          </p:nvSpPr>
          <p:spPr bwMode="auto">
            <a:xfrm>
              <a:off x="0" y="-3877892"/>
              <a:ext cx="461984" cy="46398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8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9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0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1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</p:grpSp>
      <p:sp>
        <p:nvSpPr>
          <p:cNvPr id="13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6879397" y="5676390"/>
            <a:ext cx="2843724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fr-FR" sz="1867" b="1" kern="1200" spc="0" dirty="0">
                <a:solidFill>
                  <a:schemeClr val="tx2"/>
                </a:solidFill>
                <a:latin typeface="Lato Regular" panose="020F0502020204030203" pitchFamily="34" charset="0"/>
                <a:ea typeface="Lato Semibold" charset="0"/>
                <a:cs typeface="Lato Semibold" charset="0"/>
                <a:sym typeface="Lat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638" y="5570592"/>
            <a:ext cx="1570263" cy="519723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2189295" y="2377866"/>
            <a:ext cx="9694139" cy="2072215"/>
          </a:xfrm>
          <a:prstGeom prst="rect">
            <a:avLst/>
          </a:prstGeom>
        </p:spPr>
        <p:txBody>
          <a:bodyPr anchor="ctr" anchorCtr="0"/>
          <a:lstStyle>
            <a:lvl1pPr>
              <a:defRPr sz="3733" b="0">
                <a:solidFill>
                  <a:schemeClr val="bg1"/>
                </a:solidFill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705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06720" y="1463040"/>
            <a:ext cx="5720081" cy="4683759"/>
          </a:xfrm>
          <a:prstGeom prst="rect">
            <a:avLst/>
          </a:prstGeom>
        </p:spPr>
        <p:txBody>
          <a:bodyPr lIns="0"/>
          <a:lstStyle>
            <a:lvl1pPr marL="355591" indent="-355591">
              <a:lnSpc>
                <a:spcPct val="100000"/>
              </a:lnSpc>
              <a:spcBef>
                <a:spcPts val="1467"/>
              </a:spcBef>
              <a:buSzPct val="85000"/>
              <a:buFont typeface="Wingdings" panose="05000000000000000000" pitchFamily="2" charset="2"/>
              <a:buChar char=""/>
              <a:defRPr>
                <a:latin typeface="Lato Regular" panose="020F0502020204030203" pitchFamily="34" charset="0"/>
              </a:defRPr>
            </a:lvl1pPr>
            <a:lvl2pPr marL="355591" indent="0">
              <a:lnSpc>
                <a:spcPts val="800"/>
              </a:lnSpc>
              <a:spcBef>
                <a:spcPts val="1200"/>
              </a:spcBef>
              <a:buSzPct val="60000"/>
              <a:buNone/>
              <a:tabLst/>
              <a:defRPr sz="1600">
                <a:latin typeface="Lato Regular" panose="020F0502020204030203" pitchFamily="34" charset="0"/>
              </a:defRPr>
            </a:lvl2pPr>
            <a:lvl3pPr marL="478355" indent="0">
              <a:buNone/>
              <a:tabLst/>
              <a:defRPr>
                <a:latin typeface="Lato Regular" panose="020F0502020204030203" pitchFamily="34" charset="0"/>
              </a:defRPr>
            </a:lvl3pPr>
            <a:lvl4pPr marL="721766" indent="0">
              <a:buNone/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pic>
        <p:nvPicPr>
          <p:cNvPr id="10" name="Espace réservé pour une image 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" b="3124"/>
          <a:stretch>
            <a:fillRect/>
          </a:stretch>
        </p:blipFill>
        <p:spPr>
          <a:xfrm>
            <a:off x="1" y="1991554"/>
            <a:ext cx="4597795" cy="2887021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sp>
        <p:nvSpPr>
          <p:cNvPr id="11" name="Shape 77"/>
          <p:cNvSpPr>
            <a:spLocks noChangeShapeType="1"/>
          </p:cNvSpPr>
          <p:nvPr userDrawn="1"/>
        </p:nvSpPr>
        <p:spPr bwMode="auto">
          <a:xfrm flipV="1">
            <a:off x="5600956" y="1680323"/>
            <a:ext cx="0" cy="5211239"/>
          </a:xfrm>
          <a:prstGeom prst="line">
            <a:avLst/>
          </a:prstGeom>
          <a:noFill/>
          <a:ln w="6350">
            <a:solidFill>
              <a:srgbClr val="85888D"/>
            </a:solidFill>
            <a:miter lim="4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pPr defTabSz="41273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551" dirty="0">
              <a:solidFill>
                <a:srgbClr val="000000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8" name="Shape 443"/>
          <p:cNvSpPr/>
          <p:nvPr userDrawn="1"/>
        </p:nvSpPr>
        <p:spPr>
          <a:xfrm rot="5400000" flipV="1">
            <a:off x="29705" y="3546957"/>
            <a:ext cx="4538388" cy="91024"/>
          </a:xfrm>
          <a:prstGeom prst="rect">
            <a:avLst/>
          </a:prstGeom>
          <a:solidFill>
            <a:schemeClr val="accent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3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506720" y="1463040"/>
            <a:ext cx="5720081" cy="4683759"/>
          </a:xfrm>
          <a:prstGeom prst="rect">
            <a:avLst/>
          </a:prstGeom>
        </p:spPr>
        <p:txBody>
          <a:bodyPr lIns="0"/>
          <a:lstStyle>
            <a:lvl1pPr marL="355591" indent="-355591">
              <a:lnSpc>
                <a:spcPct val="100000"/>
              </a:lnSpc>
              <a:spcBef>
                <a:spcPts val="1467"/>
              </a:spcBef>
              <a:buSzPct val="100000"/>
              <a:buFont typeface="+mj-lt"/>
              <a:buAutoNum type="arabicPeriod"/>
              <a:defRPr>
                <a:latin typeface="Lato Regular" panose="020F0502020204030203" pitchFamily="34" charset="0"/>
              </a:defRPr>
            </a:lvl1pPr>
            <a:lvl2pPr marL="355591" indent="0">
              <a:lnSpc>
                <a:spcPts val="800"/>
              </a:lnSpc>
              <a:spcBef>
                <a:spcPts val="1200"/>
              </a:spcBef>
              <a:buSzPct val="60000"/>
              <a:buNone/>
              <a:tabLst/>
              <a:defRPr sz="1600">
                <a:latin typeface="Lato Regular" panose="020F0502020204030203" pitchFamily="34" charset="0"/>
              </a:defRPr>
            </a:lvl2pPr>
            <a:lvl3pPr marL="478355" indent="0">
              <a:buNone/>
              <a:tabLst/>
              <a:defRPr>
                <a:latin typeface="Lato Regular" panose="020F0502020204030203" pitchFamily="34" charset="0"/>
              </a:defRPr>
            </a:lvl3pPr>
            <a:lvl4pPr marL="721766" indent="0">
              <a:buNone/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fr-FR" dirty="0" smtClean="0"/>
              <a:t>Cliquez pour modifier les styles du texte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pic>
        <p:nvPicPr>
          <p:cNvPr id="10" name="Espace réservé pour une image  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" b="3124"/>
          <a:stretch>
            <a:fillRect/>
          </a:stretch>
        </p:blipFill>
        <p:spPr>
          <a:xfrm>
            <a:off x="1" y="1991554"/>
            <a:ext cx="4597795" cy="2887021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pic>
      <p:sp>
        <p:nvSpPr>
          <p:cNvPr id="18" name="Shape 443"/>
          <p:cNvSpPr/>
          <p:nvPr userDrawn="1"/>
        </p:nvSpPr>
        <p:spPr>
          <a:xfrm rot="5400000" flipV="1">
            <a:off x="29705" y="3546957"/>
            <a:ext cx="4538388" cy="91024"/>
          </a:xfrm>
          <a:prstGeom prst="rect">
            <a:avLst/>
          </a:prstGeom>
          <a:solidFill>
            <a:schemeClr val="accent1"/>
          </a:solidFill>
          <a:ln w="25400">
            <a:noFill/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sp>
        <p:nvSpPr>
          <p:cNvPr id="4" name="Shape 1016"/>
          <p:cNvSpPr>
            <a:spLocks noChangeArrowheads="1"/>
          </p:cNvSpPr>
          <p:nvPr userDrawn="1"/>
        </p:nvSpPr>
        <p:spPr bwMode="auto">
          <a:xfrm>
            <a:off x="0" y="2074353"/>
            <a:ext cx="12192000" cy="2724387"/>
          </a:xfrm>
          <a:prstGeom prst="rect">
            <a:avLst/>
          </a:prstGeom>
          <a:solidFill>
            <a:srgbClr val="212123">
              <a:alpha val="53000"/>
            </a:srgbClr>
          </a:solidFill>
          <a:ln>
            <a:noFill/>
          </a:ln>
          <a:ex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grpSp>
        <p:nvGrpSpPr>
          <p:cNvPr id="6" name="Group 43"/>
          <p:cNvGrpSpPr>
            <a:grpSpLocks/>
          </p:cNvGrpSpPr>
          <p:nvPr userDrawn="1"/>
        </p:nvGrpSpPr>
        <p:grpSpPr bwMode="auto">
          <a:xfrm>
            <a:off x="10833101" y="4413563"/>
            <a:ext cx="1358900" cy="2459531"/>
            <a:chOff x="0" y="-6637"/>
            <a:chExt cx="2716469" cy="4919431"/>
          </a:xfrm>
        </p:grpSpPr>
        <p:sp>
          <p:nvSpPr>
            <p:cNvPr id="7" name="Shape 38"/>
            <p:cNvSpPr>
              <a:spLocks noChangeArrowheads="1"/>
            </p:cNvSpPr>
            <p:nvPr/>
          </p:nvSpPr>
          <p:spPr bwMode="auto">
            <a:xfrm>
              <a:off x="0" y="-6637"/>
              <a:ext cx="461984" cy="491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8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9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0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1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</p:grpSp>
      <p:sp>
        <p:nvSpPr>
          <p:cNvPr id="13" name="Shape 41"/>
          <p:cNvSpPr/>
          <p:nvPr userDrawn="1"/>
        </p:nvSpPr>
        <p:spPr bwMode="auto">
          <a:xfrm>
            <a:off x="5580" y="2072047"/>
            <a:ext cx="230981" cy="9211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81431" y="3070918"/>
            <a:ext cx="9667221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fr-FR" sz="2000" b="0" kern="1200" spc="0" dirty="0">
                <a:solidFill>
                  <a:schemeClr val="bg1"/>
                </a:solidFill>
                <a:latin typeface="Lato Regular" panose="020F0502020204030203" pitchFamily="34" charset="0"/>
                <a:ea typeface="Lato Semibold" charset="0"/>
                <a:cs typeface="Lato Semibold" charset="0"/>
                <a:sym typeface="Lat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 hasCustomPrompt="1"/>
          </p:nvPr>
        </p:nvSpPr>
        <p:spPr>
          <a:xfrm>
            <a:off x="1278141" y="2406653"/>
            <a:ext cx="9694139" cy="671828"/>
          </a:xfrm>
          <a:prstGeom prst="rect">
            <a:avLst/>
          </a:prstGeom>
        </p:spPr>
        <p:txBody>
          <a:bodyPr/>
          <a:lstStyle>
            <a:lvl1pPr>
              <a:defRPr sz="4533" b="0">
                <a:solidFill>
                  <a:schemeClr val="bg1"/>
                </a:solidFill>
                <a:latin typeface="Lato Regular" panose="020F050202020403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026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040"/>
          <a:stretch/>
        </p:blipFill>
        <p:spPr>
          <a:xfrm>
            <a:off x="1806" y="1"/>
            <a:ext cx="12188388" cy="4797852"/>
          </a:xfrm>
          <a:prstGeom prst="rect">
            <a:avLst/>
          </a:prstGeom>
        </p:spPr>
      </p:pic>
      <p:sp>
        <p:nvSpPr>
          <p:cNvPr id="4" name="Shape 1016"/>
          <p:cNvSpPr>
            <a:spLocks noChangeArrowheads="1"/>
          </p:cNvSpPr>
          <p:nvPr userDrawn="1"/>
        </p:nvSpPr>
        <p:spPr bwMode="auto">
          <a:xfrm>
            <a:off x="0" y="2074353"/>
            <a:ext cx="12192000" cy="2724387"/>
          </a:xfrm>
          <a:prstGeom prst="rect">
            <a:avLst/>
          </a:prstGeom>
          <a:solidFill>
            <a:srgbClr val="212123">
              <a:alpha val="53000"/>
            </a:srgbClr>
          </a:solidFill>
          <a:ln>
            <a:noFill/>
          </a:ln>
          <a:ex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grpSp>
        <p:nvGrpSpPr>
          <p:cNvPr id="5" name="Group 43"/>
          <p:cNvGrpSpPr>
            <a:grpSpLocks/>
          </p:cNvGrpSpPr>
          <p:nvPr userDrawn="1"/>
        </p:nvGrpSpPr>
        <p:grpSpPr bwMode="auto">
          <a:xfrm>
            <a:off x="10833101" y="4413563"/>
            <a:ext cx="1358900" cy="2459531"/>
            <a:chOff x="0" y="-6637"/>
            <a:chExt cx="2716469" cy="4919431"/>
          </a:xfrm>
        </p:grpSpPr>
        <p:sp>
          <p:nvSpPr>
            <p:cNvPr id="6" name="Shape 38"/>
            <p:cNvSpPr>
              <a:spLocks noChangeArrowheads="1"/>
            </p:cNvSpPr>
            <p:nvPr/>
          </p:nvSpPr>
          <p:spPr bwMode="auto">
            <a:xfrm>
              <a:off x="0" y="-6637"/>
              <a:ext cx="461984" cy="49194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7" name="Shape 39"/>
            <p:cNvSpPr>
              <a:spLocks noChangeArrowheads="1"/>
            </p:cNvSpPr>
            <p:nvPr/>
          </p:nvSpPr>
          <p:spPr bwMode="auto">
            <a:xfrm>
              <a:off x="563621" y="0"/>
              <a:ext cx="461985" cy="762000"/>
            </a:xfrm>
            <a:prstGeom prst="rect">
              <a:avLst/>
            </a:prstGeom>
            <a:solidFill>
              <a:schemeClr val="accent5"/>
            </a:solidFill>
            <a:ln w="12700">
              <a:noFill/>
              <a:miter lim="400000"/>
              <a:headEnd/>
              <a:tailEnd/>
            </a:ln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E84E0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8" name="Shape 40"/>
            <p:cNvSpPr/>
            <p:nvPr/>
          </p:nvSpPr>
          <p:spPr>
            <a:xfrm>
              <a:off x="1126573" y="-57"/>
              <a:ext cx="463323" cy="762057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9" name="Shape 41"/>
            <p:cNvSpPr/>
            <p:nvPr/>
          </p:nvSpPr>
          <p:spPr>
            <a:xfrm>
              <a:off x="1691446" y="-57"/>
              <a:ext cx="461737" cy="762057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  <p:sp>
          <p:nvSpPr>
            <p:cNvPr id="10" name="Shape 42"/>
            <p:cNvSpPr/>
            <p:nvPr/>
          </p:nvSpPr>
          <p:spPr>
            <a:xfrm>
              <a:off x="2254733" y="-57"/>
              <a:ext cx="461736" cy="762057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lIns="19050" tIns="19050" rIns="19050" bIns="19050" anchor="ctr"/>
            <a:lstStyle/>
            <a:p>
              <a:pPr algn="ctr" defTabSz="4127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600" dirty="0">
                <a:solidFill>
                  <a:srgbClr val="2B72FF"/>
                </a:solidFill>
                <a:latin typeface="Lato Regular" panose="020F0502020204030203" pitchFamily="34" charset="0"/>
                <a:ea typeface="ＭＳ Ｐゴシック" charset="0"/>
                <a:sym typeface="Helvetica Light" charset="0"/>
              </a:endParaRPr>
            </a:p>
          </p:txBody>
        </p:sp>
      </p:grpSp>
      <p:sp>
        <p:nvSpPr>
          <p:cNvPr id="11" name="Shape 41"/>
          <p:cNvSpPr/>
          <p:nvPr userDrawn="1"/>
        </p:nvSpPr>
        <p:spPr bwMode="auto">
          <a:xfrm>
            <a:off x="5580" y="2072047"/>
            <a:ext cx="230981" cy="92114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1281431" y="3070918"/>
            <a:ext cx="9667221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lang="fr-FR" sz="2000" b="0" kern="1200" spc="0" dirty="0">
                <a:solidFill>
                  <a:schemeClr val="bg1"/>
                </a:solidFill>
                <a:latin typeface="Lato Regular" panose="020F0502020204030203" pitchFamily="34" charset="0"/>
                <a:ea typeface="Lato Semibold" charset="0"/>
                <a:cs typeface="Lato Semibold" charset="0"/>
                <a:sym typeface="Lato 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1278141" y="2406653"/>
            <a:ext cx="9694139" cy="671828"/>
          </a:xfrm>
          <a:prstGeom prst="rect">
            <a:avLst/>
          </a:prstGeom>
        </p:spPr>
        <p:txBody>
          <a:bodyPr/>
          <a:lstStyle>
            <a:lvl1pPr>
              <a:defRPr sz="4533" b="0">
                <a:solidFill>
                  <a:schemeClr val="bg1"/>
                </a:solidFill>
                <a:latin typeface="Lato Regular" panose="020F050202020403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684" y="1797051"/>
            <a:ext cx="11432221" cy="434974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78355" indent="-234945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9178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1114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 b="0" baseline="0">
                <a:latin typeface="Lato Regular" panose="020F05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3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806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>
            <a:spLocks noGrp="1"/>
          </p:cNvSpPr>
          <p:nvPr>
            <p:ph idx="11"/>
          </p:nvPr>
        </p:nvSpPr>
        <p:spPr>
          <a:xfrm>
            <a:off x="4340968" y="1797051"/>
            <a:ext cx="3695155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9178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0" name="Espace réservé du contenu 2"/>
          <p:cNvSpPr>
            <a:spLocks noGrp="1"/>
          </p:cNvSpPr>
          <p:nvPr>
            <p:ph idx="12"/>
          </p:nvPr>
        </p:nvSpPr>
        <p:spPr>
          <a:xfrm>
            <a:off x="8266552" y="1797051"/>
            <a:ext cx="3695155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9178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29685" y="1797051"/>
            <a:ext cx="3680855" cy="434974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9178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2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0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2"/>
          <p:cNvSpPr>
            <a:spLocks noGrp="1"/>
          </p:cNvSpPr>
          <p:nvPr>
            <p:ph idx="11"/>
          </p:nvPr>
        </p:nvSpPr>
        <p:spPr>
          <a:xfrm>
            <a:off x="6096000" y="1797051"/>
            <a:ext cx="5422355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9178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429684" y="1797051"/>
            <a:ext cx="5110781" cy="4349748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78355" indent="-234945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7061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8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3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31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nn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2"/>
          <p:cNvSpPr>
            <a:spLocks noGrp="1"/>
          </p:cNvSpPr>
          <p:nvPr>
            <p:ph idx="11"/>
          </p:nvPr>
        </p:nvSpPr>
        <p:spPr>
          <a:xfrm>
            <a:off x="2447645" y="1797051"/>
            <a:ext cx="9502180" cy="4349749"/>
          </a:xfrm>
          <a:prstGeom prst="rect">
            <a:avLst/>
          </a:prstGeom>
        </p:spPr>
        <p:txBody>
          <a:bodyPr lIns="0"/>
          <a:lstStyle>
            <a:lvl1pPr>
              <a:defRPr>
                <a:latin typeface="Lato Regular" panose="020F0502020204030203" pitchFamily="34" charset="0"/>
              </a:defRPr>
            </a:lvl1pPr>
            <a:lvl2pPr marL="480472" indent="-237061">
              <a:buSzPct val="60000"/>
              <a:tabLst/>
              <a:defRPr>
                <a:latin typeface="Lato Regular" panose="020F0502020204030203" pitchFamily="34" charset="0"/>
              </a:defRPr>
            </a:lvl2pPr>
            <a:lvl3pPr marL="717533" indent="-239178">
              <a:tabLst/>
              <a:defRPr>
                <a:latin typeface="Lato Regular" panose="020F0502020204030203" pitchFamily="34" charset="0"/>
              </a:defRPr>
            </a:lvl3pPr>
            <a:lvl4pPr marL="954593" indent="-232828">
              <a:tabLst/>
              <a:defRPr>
                <a:latin typeface="Lato Regular" panose="020F0502020204030203" pitchFamily="34" charset="0"/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429684" y="1796084"/>
            <a:ext cx="1775883" cy="434128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867">
                <a:latin typeface="Lato Regular" panose="020F0502020204030203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20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177796" indent="-177796"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3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991554"/>
            <a:ext cx="4597795" cy="2887021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indent="0">
              <a:buNone/>
              <a:defRPr>
                <a:latin typeface="Lato Regular" panose="020F0502020204030203" pitchFamily="34" charset="0"/>
              </a:defRPr>
            </a:lvl1pPr>
          </a:lstStyle>
          <a:p>
            <a:r>
              <a:rPr lang="fr-FR" altLang="zh-CN" dirty="0" smtClean="0"/>
              <a:t>image</a:t>
            </a:r>
            <a:endParaRPr lang="zh-CN" altLang="en-US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15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8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91634" y="2057400"/>
            <a:ext cx="10591801" cy="143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 Regular" panose="020F0502020204030203" pitchFamily="34" charset="0"/>
            </a:endParaRPr>
          </a:p>
        </p:txBody>
      </p:sp>
      <p:pic>
        <p:nvPicPr>
          <p:cNvPr id="12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801" y="2388254"/>
            <a:ext cx="5513673" cy="3192127"/>
          </a:xfrm>
          <a:prstGeom prst="rect">
            <a:avLst/>
          </a:prstGeom>
        </p:spPr>
      </p:pic>
      <p:sp>
        <p:nvSpPr>
          <p:cNvPr id="16" name="Rectangle 7"/>
          <p:cNvSpPr/>
          <p:nvPr userDrawn="1"/>
        </p:nvSpPr>
        <p:spPr>
          <a:xfrm>
            <a:off x="6096002" y="2590800"/>
            <a:ext cx="4270373" cy="2658533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 Regular" panose="020F0502020204030203" pitchFamily="34" charset="0"/>
            </a:endParaRPr>
          </a:p>
        </p:txBody>
      </p:sp>
      <p:sp>
        <p:nvSpPr>
          <p:cNvPr id="18" name="图片占位符 1"/>
          <p:cNvSpPr>
            <a:spLocks noGrp="1"/>
          </p:cNvSpPr>
          <p:nvPr>
            <p:ph type="pic" sz="quarter" idx="11"/>
          </p:nvPr>
        </p:nvSpPr>
        <p:spPr>
          <a:xfrm>
            <a:off x="6220562" y="2590800"/>
            <a:ext cx="4145813" cy="25908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59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91634" y="2057400"/>
            <a:ext cx="10591801" cy="143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 Regular" panose="020F0502020204030203" pitchFamily="34" charset="0"/>
            </a:endParaRPr>
          </a:p>
        </p:txBody>
      </p:sp>
      <p:pic>
        <p:nvPicPr>
          <p:cNvPr id="17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16" y="2277533"/>
            <a:ext cx="4222117" cy="4616256"/>
          </a:xfrm>
          <a:prstGeom prst="rect">
            <a:avLst/>
          </a:prstGeom>
        </p:spPr>
      </p:pic>
      <p:sp>
        <p:nvSpPr>
          <p:cNvPr id="18" name="Rectangle 7"/>
          <p:cNvSpPr/>
          <p:nvPr userDrawn="1"/>
        </p:nvSpPr>
        <p:spPr>
          <a:xfrm>
            <a:off x="3200401" y="2544447"/>
            <a:ext cx="1720851" cy="2171911"/>
          </a:xfrm>
          <a:custGeom>
            <a:avLst/>
            <a:gdLst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2014537 h 2014537"/>
              <a:gd name="connsiteX4" fmla="*/ 0 w 3243262"/>
              <a:gd name="connsiteY4" fmla="*/ 0 h 2014537"/>
              <a:gd name="connsiteX0" fmla="*/ 0 w 3243262"/>
              <a:gd name="connsiteY0" fmla="*/ 0 h 2014537"/>
              <a:gd name="connsiteX1" fmla="*/ 3243262 w 3243262"/>
              <a:gd name="connsiteY1" fmla="*/ 0 h 2014537"/>
              <a:gd name="connsiteX2" fmla="*/ 3243262 w 3243262"/>
              <a:gd name="connsiteY2" fmla="*/ 2014537 h 2014537"/>
              <a:gd name="connsiteX3" fmla="*/ 0 w 3243262"/>
              <a:gd name="connsiteY3" fmla="*/ 0 h 201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262" h="2014537">
                <a:moveTo>
                  <a:pt x="0" y="0"/>
                </a:moveTo>
                <a:lnTo>
                  <a:pt x="3243262" y="0"/>
                </a:lnTo>
                <a:lnTo>
                  <a:pt x="3243262" y="201453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 Regular" panose="020F0502020204030203" pitchFamily="34" charset="0"/>
            </a:endParaRPr>
          </a:p>
        </p:txBody>
      </p:sp>
      <p:sp>
        <p:nvSpPr>
          <p:cNvPr id="19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309844" y="2547621"/>
            <a:ext cx="3611408" cy="2168736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5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98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91634" y="2057400"/>
            <a:ext cx="10591801" cy="1430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Lato Regular" panose="020F0502020204030203" pitchFamily="34" charset="0"/>
            </a:endParaRPr>
          </a:p>
        </p:txBody>
      </p:sp>
      <p:pic>
        <p:nvPicPr>
          <p:cNvPr id="20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57" y="2106381"/>
            <a:ext cx="4189060" cy="5090449"/>
          </a:xfrm>
          <a:prstGeom prst="rect">
            <a:avLst/>
          </a:prstGeom>
        </p:spPr>
      </p:pic>
      <p:sp>
        <p:nvSpPr>
          <p:cNvPr id="21" name="图片占位符 1"/>
          <p:cNvSpPr>
            <a:spLocks noGrp="1"/>
          </p:cNvSpPr>
          <p:nvPr>
            <p:ph type="pic" sz="quarter" idx="11"/>
          </p:nvPr>
        </p:nvSpPr>
        <p:spPr>
          <a:xfrm>
            <a:off x="5315481" y="2689583"/>
            <a:ext cx="1631419" cy="290159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4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73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41"/>
          <p:cNvSpPr/>
          <p:nvPr userDrawn="1"/>
        </p:nvSpPr>
        <p:spPr bwMode="auto">
          <a:xfrm>
            <a:off x="-7120" y="0"/>
            <a:ext cx="230981" cy="806944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dirty="0">
              <a:solidFill>
                <a:srgbClr val="2B72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21" name="图片占位符 1"/>
          <p:cNvSpPr>
            <a:spLocks noGrp="1"/>
          </p:cNvSpPr>
          <p:nvPr>
            <p:ph type="pic" sz="quarter" idx="11"/>
          </p:nvPr>
        </p:nvSpPr>
        <p:spPr>
          <a:xfrm>
            <a:off x="1814287" y="2561168"/>
            <a:ext cx="1631419" cy="2901592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</p:spPr>
      </p:sp>
      <p:sp>
        <p:nvSpPr>
          <p:cNvPr id="16" name="Freeform 99"/>
          <p:cNvSpPr/>
          <p:nvPr userDrawn="1"/>
        </p:nvSpPr>
        <p:spPr>
          <a:xfrm>
            <a:off x="3381672" y="2056455"/>
            <a:ext cx="2596896" cy="2596896"/>
          </a:xfrm>
          <a:custGeom>
            <a:avLst/>
            <a:gdLst>
              <a:gd name="connsiteX0" fmla="*/ 0 w 2143140"/>
              <a:gd name="connsiteY0" fmla="*/ 1071569 h 2143138"/>
              <a:gd name="connsiteX1" fmla="*/ 5165 w 2143140"/>
              <a:gd name="connsiteY1" fmla="*/ 966534 h 2143138"/>
              <a:gd name="connsiteX2" fmla="*/ 20585 w 2143140"/>
              <a:gd name="connsiteY2" fmla="*/ 862517 h 2143138"/>
              <a:gd name="connsiteX3" fmla="*/ 46142 w 2143140"/>
              <a:gd name="connsiteY3" fmla="*/ 760514 h 2143138"/>
              <a:gd name="connsiteX4" fmla="*/ 81568 w 2143140"/>
              <a:gd name="connsiteY4" fmla="*/ 661501 h 2143138"/>
              <a:gd name="connsiteX5" fmla="*/ 126531 w 2143140"/>
              <a:gd name="connsiteY5" fmla="*/ 566431 h 2143138"/>
              <a:gd name="connsiteX6" fmla="*/ 180592 w 2143140"/>
              <a:gd name="connsiteY6" fmla="*/ 476237 h 2143138"/>
              <a:gd name="connsiteX7" fmla="*/ 243236 w 2143140"/>
              <a:gd name="connsiteY7" fmla="*/ 391776 h 2143138"/>
              <a:gd name="connsiteX8" fmla="*/ 313856 w 2143140"/>
              <a:gd name="connsiteY8" fmla="*/ 313855 h 2143138"/>
              <a:gd name="connsiteX9" fmla="*/ 391777 w 2143140"/>
              <a:gd name="connsiteY9" fmla="*/ 243235 h 2143138"/>
              <a:gd name="connsiteX10" fmla="*/ 476238 w 2143140"/>
              <a:gd name="connsiteY10" fmla="*/ 180591 h 2143138"/>
              <a:gd name="connsiteX11" fmla="*/ 566432 w 2143140"/>
              <a:gd name="connsiteY11" fmla="*/ 126531 h 2143138"/>
              <a:gd name="connsiteX12" fmla="*/ 661502 w 2143140"/>
              <a:gd name="connsiteY12" fmla="*/ 81568 h 2143138"/>
              <a:gd name="connsiteX13" fmla="*/ 760515 w 2143140"/>
              <a:gd name="connsiteY13" fmla="*/ 46142 h 2143138"/>
              <a:gd name="connsiteX14" fmla="*/ 862517 w 2143140"/>
              <a:gd name="connsiteY14" fmla="*/ 20585 h 2143138"/>
              <a:gd name="connsiteX15" fmla="*/ 966535 w 2143140"/>
              <a:gd name="connsiteY15" fmla="*/ 5165 h 2143138"/>
              <a:gd name="connsiteX16" fmla="*/ 1071570 w 2143140"/>
              <a:gd name="connsiteY16" fmla="*/ 0 h 2143138"/>
              <a:gd name="connsiteX17" fmla="*/ 1176605 w 2143140"/>
              <a:gd name="connsiteY17" fmla="*/ 5165 h 2143138"/>
              <a:gd name="connsiteX18" fmla="*/ 1280623 w 2143140"/>
              <a:gd name="connsiteY18" fmla="*/ 20585 h 2143138"/>
              <a:gd name="connsiteX19" fmla="*/ 1382625 w 2143140"/>
              <a:gd name="connsiteY19" fmla="*/ 46142 h 2143138"/>
              <a:gd name="connsiteX20" fmla="*/ 1481638 w 2143140"/>
              <a:gd name="connsiteY20" fmla="*/ 81568 h 2143138"/>
              <a:gd name="connsiteX21" fmla="*/ 1576708 w 2143140"/>
              <a:gd name="connsiteY21" fmla="*/ 126531 h 2143138"/>
              <a:gd name="connsiteX22" fmla="*/ 1666902 w 2143140"/>
              <a:gd name="connsiteY22" fmla="*/ 180591 h 2143138"/>
              <a:gd name="connsiteX23" fmla="*/ 1751363 w 2143140"/>
              <a:gd name="connsiteY23" fmla="*/ 243235 h 2143138"/>
              <a:gd name="connsiteX24" fmla="*/ 1829284 w 2143140"/>
              <a:gd name="connsiteY24" fmla="*/ 313855 h 2143138"/>
              <a:gd name="connsiteX25" fmla="*/ 1899904 w 2143140"/>
              <a:gd name="connsiteY25" fmla="*/ 391776 h 2143138"/>
              <a:gd name="connsiteX26" fmla="*/ 1962548 w 2143140"/>
              <a:gd name="connsiteY26" fmla="*/ 476237 h 2143138"/>
              <a:gd name="connsiteX27" fmla="*/ 2016609 w 2143140"/>
              <a:gd name="connsiteY27" fmla="*/ 566431 h 2143138"/>
              <a:gd name="connsiteX28" fmla="*/ 2061572 w 2143140"/>
              <a:gd name="connsiteY28" fmla="*/ 661501 h 2143138"/>
              <a:gd name="connsiteX29" fmla="*/ 2096998 w 2143140"/>
              <a:gd name="connsiteY29" fmla="*/ 760514 h 2143138"/>
              <a:gd name="connsiteX30" fmla="*/ 2122555 w 2143140"/>
              <a:gd name="connsiteY30" fmla="*/ 862517 h 2143138"/>
              <a:gd name="connsiteX31" fmla="*/ 2137975 w 2143140"/>
              <a:gd name="connsiteY31" fmla="*/ 966534 h 2143138"/>
              <a:gd name="connsiteX32" fmla="*/ 2143140 w 2143140"/>
              <a:gd name="connsiteY32" fmla="*/ 1071569 h 2143138"/>
              <a:gd name="connsiteX33" fmla="*/ 2137975 w 2143140"/>
              <a:gd name="connsiteY33" fmla="*/ 1176604 h 2143138"/>
              <a:gd name="connsiteX34" fmla="*/ 2122555 w 2143140"/>
              <a:gd name="connsiteY34" fmla="*/ 1280621 h 2143138"/>
              <a:gd name="connsiteX35" fmla="*/ 2096998 w 2143140"/>
              <a:gd name="connsiteY35" fmla="*/ 1382624 h 2143138"/>
              <a:gd name="connsiteX36" fmla="*/ 2061572 w 2143140"/>
              <a:gd name="connsiteY36" fmla="*/ 1481637 h 2143138"/>
              <a:gd name="connsiteX37" fmla="*/ 2016609 w 2143140"/>
              <a:gd name="connsiteY37" fmla="*/ 1576707 h 2143138"/>
              <a:gd name="connsiteX38" fmla="*/ 1962548 w 2143140"/>
              <a:gd name="connsiteY38" fmla="*/ 1666901 h 2143138"/>
              <a:gd name="connsiteX39" fmla="*/ 1899904 w 2143140"/>
              <a:gd name="connsiteY39" fmla="*/ 1751362 h 2143138"/>
              <a:gd name="connsiteX40" fmla="*/ 1829284 w 2143140"/>
              <a:gd name="connsiteY40" fmla="*/ 1829283 h 2143138"/>
              <a:gd name="connsiteX41" fmla="*/ 1751363 w 2143140"/>
              <a:gd name="connsiteY41" fmla="*/ 1899903 h 2143138"/>
              <a:gd name="connsiteX42" fmla="*/ 1666902 w 2143140"/>
              <a:gd name="connsiteY42" fmla="*/ 1962547 h 2143138"/>
              <a:gd name="connsiteX43" fmla="*/ 1576708 w 2143140"/>
              <a:gd name="connsiteY43" fmla="*/ 2016607 h 2143138"/>
              <a:gd name="connsiteX44" fmla="*/ 1481638 w 2143140"/>
              <a:gd name="connsiteY44" fmla="*/ 2061570 h 2143138"/>
              <a:gd name="connsiteX45" fmla="*/ 1382625 w 2143140"/>
              <a:gd name="connsiteY45" fmla="*/ 2096996 h 2143138"/>
              <a:gd name="connsiteX46" fmla="*/ 1280623 w 2143140"/>
              <a:gd name="connsiteY46" fmla="*/ 2122553 h 2143138"/>
              <a:gd name="connsiteX47" fmla="*/ 1176605 w 2143140"/>
              <a:gd name="connsiteY47" fmla="*/ 2137973 h 2143138"/>
              <a:gd name="connsiteX48" fmla="*/ 1071570 w 2143140"/>
              <a:gd name="connsiteY48" fmla="*/ 2143138 h 2143138"/>
              <a:gd name="connsiteX49" fmla="*/ 966535 w 2143140"/>
              <a:gd name="connsiteY49" fmla="*/ 2137973 h 2143138"/>
              <a:gd name="connsiteX50" fmla="*/ 862517 w 2143140"/>
              <a:gd name="connsiteY50" fmla="*/ 2122553 h 2143138"/>
              <a:gd name="connsiteX51" fmla="*/ 760515 w 2143140"/>
              <a:gd name="connsiteY51" fmla="*/ 2096996 h 2143138"/>
              <a:gd name="connsiteX52" fmla="*/ 661502 w 2143140"/>
              <a:gd name="connsiteY52" fmla="*/ 2061570 h 2143138"/>
              <a:gd name="connsiteX53" fmla="*/ 566432 w 2143140"/>
              <a:gd name="connsiteY53" fmla="*/ 2016607 h 2143138"/>
              <a:gd name="connsiteX54" fmla="*/ 476238 w 2143140"/>
              <a:gd name="connsiteY54" fmla="*/ 1962547 h 2143138"/>
              <a:gd name="connsiteX55" fmla="*/ 391777 w 2143140"/>
              <a:gd name="connsiteY55" fmla="*/ 1899903 h 2143138"/>
              <a:gd name="connsiteX56" fmla="*/ 313856 w 2143140"/>
              <a:gd name="connsiteY56" fmla="*/ 1829283 h 2143138"/>
              <a:gd name="connsiteX57" fmla="*/ 243236 w 2143140"/>
              <a:gd name="connsiteY57" fmla="*/ 1751362 h 2143138"/>
              <a:gd name="connsiteX58" fmla="*/ 180592 w 2143140"/>
              <a:gd name="connsiteY58" fmla="*/ 1666901 h 2143138"/>
              <a:gd name="connsiteX59" fmla="*/ 126531 w 2143140"/>
              <a:gd name="connsiteY59" fmla="*/ 1576707 h 2143138"/>
              <a:gd name="connsiteX60" fmla="*/ 81568 w 2143140"/>
              <a:gd name="connsiteY60" fmla="*/ 1481637 h 2143138"/>
              <a:gd name="connsiteX61" fmla="*/ 46142 w 2143140"/>
              <a:gd name="connsiteY61" fmla="*/ 1382624 h 2143138"/>
              <a:gd name="connsiteX62" fmla="*/ 20585 w 2143140"/>
              <a:gd name="connsiteY62" fmla="*/ 1280621 h 2143138"/>
              <a:gd name="connsiteX63" fmla="*/ 5165 w 2143140"/>
              <a:gd name="connsiteY63" fmla="*/ 1176604 h 2143138"/>
              <a:gd name="connsiteX64" fmla="*/ 0 w 2143140"/>
              <a:gd name="connsiteY64" fmla="*/ 1071569 h 21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143140" h="2143138">
                <a:moveTo>
                  <a:pt x="0" y="1071569"/>
                </a:moveTo>
                <a:lnTo>
                  <a:pt x="5165" y="966534"/>
                </a:lnTo>
                <a:lnTo>
                  <a:pt x="20585" y="862517"/>
                </a:lnTo>
                <a:lnTo>
                  <a:pt x="46142" y="760514"/>
                </a:lnTo>
                <a:lnTo>
                  <a:pt x="81568" y="661501"/>
                </a:lnTo>
                <a:lnTo>
                  <a:pt x="126531" y="566431"/>
                </a:lnTo>
                <a:lnTo>
                  <a:pt x="180592" y="476237"/>
                </a:lnTo>
                <a:lnTo>
                  <a:pt x="243236" y="391776"/>
                </a:lnTo>
                <a:lnTo>
                  <a:pt x="313856" y="313855"/>
                </a:lnTo>
                <a:lnTo>
                  <a:pt x="391777" y="243235"/>
                </a:lnTo>
                <a:lnTo>
                  <a:pt x="476238" y="180591"/>
                </a:lnTo>
                <a:lnTo>
                  <a:pt x="566432" y="126531"/>
                </a:lnTo>
                <a:lnTo>
                  <a:pt x="661502" y="81568"/>
                </a:lnTo>
                <a:lnTo>
                  <a:pt x="760515" y="46142"/>
                </a:lnTo>
                <a:lnTo>
                  <a:pt x="862517" y="20585"/>
                </a:lnTo>
                <a:lnTo>
                  <a:pt x="966535" y="5165"/>
                </a:lnTo>
                <a:lnTo>
                  <a:pt x="1071570" y="0"/>
                </a:lnTo>
                <a:lnTo>
                  <a:pt x="1176605" y="5165"/>
                </a:lnTo>
                <a:lnTo>
                  <a:pt x="1280623" y="20585"/>
                </a:lnTo>
                <a:lnTo>
                  <a:pt x="1382625" y="46142"/>
                </a:lnTo>
                <a:lnTo>
                  <a:pt x="1481638" y="81568"/>
                </a:lnTo>
                <a:lnTo>
                  <a:pt x="1576708" y="126531"/>
                </a:lnTo>
                <a:lnTo>
                  <a:pt x="1666902" y="180591"/>
                </a:lnTo>
                <a:lnTo>
                  <a:pt x="1751363" y="243235"/>
                </a:lnTo>
                <a:lnTo>
                  <a:pt x="1829284" y="313855"/>
                </a:lnTo>
                <a:lnTo>
                  <a:pt x="1899904" y="391776"/>
                </a:lnTo>
                <a:lnTo>
                  <a:pt x="1962548" y="476237"/>
                </a:lnTo>
                <a:lnTo>
                  <a:pt x="2016609" y="566431"/>
                </a:lnTo>
                <a:lnTo>
                  <a:pt x="2061572" y="661501"/>
                </a:lnTo>
                <a:lnTo>
                  <a:pt x="2096998" y="760514"/>
                </a:lnTo>
                <a:lnTo>
                  <a:pt x="2122555" y="862517"/>
                </a:lnTo>
                <a:lnTo>
                  <a:pt x="2137975" y="966534"/>
                </a:lnTo>
                <a:lnTo>
                  <a:pt x="2143140" y="1071569"/>
                </a:lnTo>
                <a:lnTo>
                  <a:pt x="2137975" y="1176604"/>
                </a:lnTo>
                <a:lnTo>
                  <a:pt x="2122555" y="1280621"/>
                </a:lnTo>
                <a:lnTo>
                  <a:pt x="2096998" y="1382624"/>
                </a:lnTo>
                <a:lnTo>
                  <a:pt x="2061572" y="1481637"/>
                </a:lnTo>
                <a:lnTo>
                  <a:pt x="2016609" y="1576707"/>
                </a:lnTo>
                <a:lnTo>
                  <a:pt x="1962548" y="1666901"/>
                </a:lnTo>
                <a:lnTo>
                  <a:pt x="1899904" y="1751362"/>
                </a:lnTo>
                <a:lnTo>
                  <a:pt x="1829284" y="1829283"/>
                </a:lnTo>
                <a:lnTo>
                  <a:pt x="1751363" y="1899903"/>
                </a:lnTo>
                <a:lnTo>
                  <a:pt x="1666902" y="1962547"/>
                </a:lnTo>
                <a:lnTo>
                  <a:pt x="1576708" y="2016607"/>
                </a:lnTo>
                <a:lnTo>
                  <a:pt x="1481638" y="2061570"/>
                </a:lnTo>
                <a:lnTo>
                  <a:pt x="1382625" y="2096996"/>
                </a:lnTo>
                <a:lnTo>
                  <a:pt x="1280623" y="2122553"/>
                </a:lnTo>
                <a:lnTo>
                  <a:pt x="1176605" y="2137973"/>
                </a:lnTo>
                <a:lnTo>
                  <a:pt x="1071570" y="2143138"/>
                </a:lnTo>
                <a:lnTo>
                  <a:pt x="966535" y="2137973"/>
                </a:lnTo>
                <a:lnTo>
                  <a:pt x="862517" y="2122553"/>
                </a:lnTo>
                <a:lnTo>
                  <a:pt x="760515" y="2096996"/>
                </a:lnTo>
                <a:lnTo>
                  <a:pt x="661502" y="2061570"/>
                </a:lnTo>
                <a:lnTo>
                  <a:pt x="566432" y="2016607"/>
                </a:lnTo>
                <a:lnTo>
                  <a:pt x="476238" y="1962547"/>
                </a:lnTo>
                <a:lnTo>
                  <a:pt x="391777" y="1899903"/>
                </a:lnTo>
                <a:lnTo>
                  <a:pt x="313856" y="1829283"/>
                </a:lnTo>
                <a:lnTo>
                  <a:pt x="243236" y="1751362"/>
                </a:lnTo>
                <a:lnTo>
                  <a:pt x="180592" y="1666901"/>
                </a:lnTo>
                <a:lnTo>
                  <a:pt x="126531" y="1576707"/>
                </a:lnTo>
                <a:lnTo>
                  <a:pt x="81568" y="1481637"/>
                </a:lnTo>
                <a:lnTo>
                  <a:pt x="46142" y="1382624"/>
                </a:lnTo>
                <a:lnTo>
                  <a:pt x="20585" y="1280621"/>
                </a:lnTo>
                <a:lnTo>
                  <a:pt x="5165" y="1176604"/>
                </a:lnTo>
                <a:lnTo>
                  <a:pt x="0" y="1071569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x-none" sz="2400" dirty="0">
              <a:latin typeface="Lato Regular" panose="020F0502020204030203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135" y="1978274"/>
            <a:ext cx="4189060" cy="5090449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87868" y="366186"/>
            <a:ext cx="10451253" cy="1022348"/>
          </a:xfrm>
          <a:prstGeom prst="rect">
            <a:avLst/>
          </a:prstGeom>
        </p:spPr>
        <p:txBody>
          <a:bodyPr/>
          <a:lstStyle>
            <a:lvl1pPr>
              <a:defRPr b="0">
                <a:latin typeface="Lato Regular" panose="020F0502020204030203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14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7868" y="98803"/>
            <a:ext cx="10461413" cy="30466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buFont typeface="Arial" panose="020B0604020202020204" pitchFamily="34" charset="0"/>
              <a:buNone/>
              <a:defRPr lang="fr-FR" sz="1600" b="0" baseline="0" dirty="0">
                <a:latin typeface="Lato Regular" panose="020F0502020204030203" pitchFamily="34" charset="0"/>
              </a:defRPr>
            </a:lvl1pPr>
          </a:lstStyle>
          <a:p>
            <a:pPr marL="0" lvl="0" indent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7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3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7"/>
          <p:cNvSpPr>
            <a:spLocks noGrp="1"/>
          </p:cNvSpPr>
          <p:nvPr>
            <p:ph type="pic" sz="quarter" idx="10" hasCustomPrompt="1"/>
          </p:nvPr>
        </p:nvSpPr>
        <p:spPr>
          <a:xfrm>
            <a:off x="432" y="0"/>
            <a:ext cx="5355960" cy="6858000"/>
          </a:xfrm>
          <a:custGeom>
            <a:avLst/>
            <a:gdLst>
              <a:gd name="connsiteX0" fmla="*/ 0 w 5173598"/>
              <a:gd name="connsiteY0" fmla="*/ 0 h 13716000"/>
              <a:gd name="connsiteX1" fmla="*/ 5173598 w 5173598"/>
              <a:gd name="connsiteY1" fmla="*/ 0 h 13716000"/>
              <a:gd name="connsiteX2" fmla="*/ 5173598 w 5173598"/>
              <a:gd name="connsiteY2" fmla="*/ 13716000 h 13716000"/>
              <a:gd name="connsiteX3" fmla="*/ 0 w 517359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3598" h="13716000">
                <a:moveTo>
                  <a:pt x="0" y="0"/>
                </a:moveTo>
                <a:lnTo>
                  <a:pt x="5173598" y="0"/>
                </a:lnTo>
                <a:lnTo>
                  <a:pt x="517359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Autofit/>
          </a:bodyPr>
          <a:lstStyle>
            <a:lvl1pPr marL="0" indent="0">
              <a:buNone/>
              <a:defRPr>
                <a:latin typeface="Lato Regular" panose="020F0502020204030203" pitchFamily="34" charset="0"/>
              </a:defRPr>
            </a:lvl1pPr>
          </a:lstStyle>
          <a:p>
            <a:r>
              <a:rPr lang="fr-FR" altLang="zh-CN" dirty="0" smtClean="0"/>
              <a:t>image</a:t>
            </a:r>
            <a:endParaRPr lang="zh-CN" alt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14886" y="223516"/>
            <a:ext cx="367191" cy="335373"/>
          </a:xfrm>
          <a:prstGeom prst="rect">
            <a:avLst/>
          </a:prstGeom>
        </p:spPr>
        <p:txBody>
          <a:bodyPr vert="horz" lIns="0" tIns="0" rIns="0" bIns="46800" rtlCol="0" anchor="t" anchorCtr="0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</a:defRPr>
            </a:lvl1pPr>
          </a:lstStyle>
          <a:p>
            <a:fld id="{AA8F62E4-E46B-494F-B7FF-31133B2E54E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505" y="149370"/>
            <a:ext cx="690895" cy="228737"/>
          </a:xfrm>
          <a:prstGeom prst="rect">
            <a:avLst/>
          </a:prstGeom>
        </p:spPr>
      </p:pic>
      <p:sp>
        <p:nvSpPr>
          <p:cNvPr id="8" name="Shape 63"/>
          <p:cNvSpPr>
            <a:spLocks noChangeArrowheads="1"/>
          </p:cNvSpPr>
          <p:nvPr userDrawn="1"/>
        </p:nvSpPr>
        <p:spPr bwMode="auto">
          <a:xfrm>
            <a:off x="12035704" y="325472"/>
            <a:ext cx="156296" cy="44451"/>
          </a:xfrm>
          <a:prstGeom prst="rect">
            <a:avLst/>
          </a:prstGeom>
          <a:solidFill>
            <a:srgbClr val="D0133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5400" tIns="25400" rIns="25400" bIns="25400" anchor="ctr"/>
          <a:lstStyle/>
          <a:p>
            <a:pPr algn="ctr" defTabSz="41273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 b="0" i="0" dirty="0">
              <a:solidFill>
                <a:srgbClr val="FFFFFF"/>
              </a:solidFill>
              <a:latin typeface="Lato Regular" panose="020F0502020204030203" pitchFamily="34" charset="0"/>
              <a:ea typeface="ＭＳ Ｐゴシック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87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1577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 userDrawn="1"/>
        </p:nvSpPr>
        <p:spPr>
          <a:xfrm>
            <a:off x="1439817" y="1388533"/>
            <a:ext cx="8696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Lato Regular" panose="020F0502020204030203" pitchFamily="34" charset="0"/>
              </a:rPr>
              <a:t>A </a:t>
            </a:r>
            <a:r>
              <a:rPr lang="fr-FR" sz="2400" dirty="0" err="1" smtClean="0">
                <a:latin typeface="Lato Regular" panose="020F0502020204030203" pitchFamily="34" charset="0"/>
              </a:rPr>
              <a:t>a</a:t>
            </a:r>
            <a:r>
              <a:rPr lang="fr-FR" sz="2400" dirty="0" smtClean="0">
                <a:latin typeface="Lato Regular" panose="020F0502020204030203" pitchFamily="34" charset="0"/>
              </a:rPr>
              <a:t> À </a:t>
            </a:r>
            <a:r>
              <a:rPr lang="fr-FR" sz="2400" dirty="0" err="1" smtClean="0">
                <a:latin typeface="Lato Regular" panose="020F0502020204030203" pitchFamily="34" charset="0"/>
              </a:rPr>
              <a:t>à</a:t>
            </a:r>
            <a:r>
              <a:rPr lang="fr-FR" sz="2400" dirty="0" smtClean="0">
                <a:latin typeface="Lato Regular" panose="020F0502020204030203" pitchFamily="34" charset="0"/>
              </a:rPr>
              <a:t> Â </a:t>
            </a:r>
            <a:r>
              <a:rPr lang="fr-FR" sz="2400" dirty="0" err="1" smtClean="0">
                <a:latin typeface="Lato Regular" panose="020F0502020204030203" pitchFamily="34" charset="0"/>
              </a:rPr>
              <a:t>â</a:t>
            </a:r>
            <a:r>
              <a:rPr lang="fr-FR" sz="2400" dirty="0" smtClean="0">
                <a:latin typeface="Lato Regular" panose="020F0502020204030203" pitchFamily="34" charset="0"/>
              </a:rPr>
              <a:t> Ä </a:t>
            </a:r>
            <a:r>
              <a:rPr lang="fr-FR" sz="2400" dirty="0" err="1" smtClean="0">
                <a:latin typeface="Lato Regular" panose="020F0502020204030203" pitchFamily="34" charset="0"/>
              </a:rPr>
              <a:t>ä</a:t>
            </a:r>
            <a:r>
              <a:rPr lang="fr-FR" sz="2400" dirty="0" smtClean="0">
                <a:latin typeface="Lato Regular" panose="020F0502020204030203" pitchFamily="34" charset="0"/>
              </a:rPr>
              <a:t> Ã </a:t>
            </a:r>
            <a:r>
              <a:rPr lang="fr-FR" sz="2400" dirty="0" err="1" smtClean="0">
                <a:latin typeface="Lato Regular" panose="020F0502020204030203" pitchFamily="34" charset="0"/>
              </a:rPr>
              <a:t>ã</a:t>
            </a:r>
            <a:r>
              <a:rPr lang="fr-FR" sz="2400" dirty="0" smtClean="0">
                <a:latin typeface="Lato Regular" panose="020F0502020204030203" pitchFamily="34" charset="0"/>
              </a:rPr>
              <a:t> B </a:t>
            </a:r>
            <a:r>
              <a:rPr lang="fr-FR" sz="2400" dirty="0" err="1" smtClean="0">
                <a:latin typeface="Lato Regular" panose="020F0502020204030203" pitchFamily="34" charset="0"/>
              </a:rPr>
              <a:t>b</a:t>
            </a:r>
            <a:r>
              <a:rPr lang="fr-FR" sz="2400" dirty="0" smtClean="0">
                <a:latin typeface="Lato Regular" panose="020F0502020204030203" pitchFamily="34" charset="0"/>
              </a:rPr>
              <a:t> C </a:t>
            </a:r>
            <a:r>
              <a:rPr lang="fr-FR" sz="2400" dirty="0" err="1" smtClean="0">
                <a:latin typeface="Lato Regular" panose="020F0502020204030203" pitchFamily="34" charset="0"/>
              </a:rPr>
              <a:t>c</a:t>
            </a:r>
            <a:r>
              <a:rPr lang="fr-FR" sz="2400" dirty="0" smtClean="0">
                <a:latin typeface="Lato Regular" panose="020F0502020204030203" pitchFamily="34" charset="0"/>
              </a:rPr>
              <a:t> ç D </a:t>
            </a:r>
            <a:r>
              <a:rPr lang="fr-FR" sz="2400" dirty="0" err="1" smtClean="0">
                <a:latin typeface="Lato Regular" panose="020F0502020204030203" pitchFamily="34" charset="0"/>
              </a:rPr>
              <a:t>d</a:t>
            </a:r>
            <a:r>
              <a:rPr lang="fr-FR" sz="2400" dirty="0" smtClean="0">
                <a:latin typeface="Lato Regular" panose="020F0502020204030203" pitchFamily="34" charset="0"/>
              </a:rPr>
              <a:t> E </a:t>
            </a:r>
            <a:r>
              <a:rPr lang="fr-FR" sz="2400" dirty="0" err="1" smtClean="0">
                <a:latin typeface="Lato Regular" panose="020F0502020204030203" pitchFamily="34" charset="0"/>
              </a:rPr>
              <a:t>e</a:t>
            </a:r>
            <a:r>
              <a:rPr lang="fr-FR" sz="2400" dirty="0" smtClean="0">
                <a:latin typeface="Lato Regular" panose="020F0502020204030203" pitchFamily="34" charset="0"/>
              </a:rPr>
              <a:t> é È </a:t>
            </a:r>
            <a:r>
              <a:rPr lang="fr-FR" sz="2400" dirty="0" err="1" smtClean="0">
                <a:latin typeface="Lato Regular" panose="020F0502020204030203" pitchFamily="34" charset="0"/>
              </a:rPr>
              <a:t>è</a:t>
            </a:r>
            <a:r>
              <a:rPr lang="fr-FR" sz="2400" dirty="0" smtClean="0">
                <a:latin typeface="Lato Regular" panose="020F0502020204030203" pitchFamily="34" charset="0"/>
              </a:rPr>
              <a:t> Ê </a:t>
            </a:r>
            <a:r>
              <a:rPr lang="fr-FR" sz="2400" dirty="0" err="1" smtClean="0">
                <a:latin typeface="Lato Regular" panose="020F0502020204030203" pitchFamily="34" charset="0"/>
              </a:rPr>
              <a:t>ê</a:t>
            </a:r>
            <a:r>
              <a:rPr lang="fr-FR" sz="2400" dirty="0" smtClean="0">
                <a:latin typeface="Lato Regular" panose="020F0502020204030203" pitchFamily="34" charset="0"/>
              </a:rPr>
              <a:t> Ë </a:t>
            </a:r>
            <a:r>
              <a:rPr lang="fr-FR" sz="2400" dirty="0" err="1" smtClean="0">
                <a:latin typeface="Lato Regular" panose="020F0502020204030203" pitchFamily="34" charset="0"/>
              </a:rPr>
              <a:t>ë</a:t>
            </a:r>
            <a:r>
              <a:rPr lang="fr-FR" sz="2400" dirty="0" smtClean="0">
                <a:latin typeface="Lato Regular" panose="020F0502020204030203" pitchFamily="34" charset="0"/>
              </a:rPr>
              <a:t> F </a:t>
            </a:r>
            <a:r>
              <a:rPr lang="fr-FR" sz="2400" dirty="0" err="1" smtClean="0">
                <a:latin typeface="Lato Regular" panose="020F0502020204030203" pitchFamily="34" charset="0"/>
              </a:rPr>
              <a:t>f</a:t>
            </a:r>
            <a:r>
              <a:rPr lang="fr-FR" sz="2400" dirty="0" smtClean="0">
                <a:latin typeface="Lato Regular" panose="020F0502020204030203" pitchFamily="34" charset="0"/>
              </a:rPr>
              <a:t> G </a:t>
            </a:r>
            <a:r>
              <a:rPr lang="fr-FR" sz="2400" dirty="0" err="1" smtClean="0">
                <a:latin typeface="Lato Regular" panose="020F0502020204030203" pitchFamily="34" charset="0"/>
              </a:rPr>
              <a:t>g</a:t>
            </a:r>
            <a:r>
              <a:rPr lang="fr-FR" sz="2400" dirty="0" smtClean="0">
                <a:latin typeface="Lato Regular" panose="020F0502020204030203" pitchFamily="34" charset="0"/>
              </a:rPr>
              <a:t> H </a:t>
            </a:r>
            <a:r>
              <a:rPr lang="fr-FR" sz="2400" dirty="0" err="1" smtClean="0">
                <a:latin typeface="Lato Regular" panose="020F0502020204030203" pitchFamily="34" charset="0"/>
              </a:rPr>
              <a:t>h</a:t>
            </a:r>
            <a:r>
              <a:rPr lang="fr-FR" sz="2400" dirty="0" smtClean="0">
                <a:latin typeface="Lato Regular" panose="020F0502020204030203" pitchFamily="34" charset="0"/>
              </a:rPr>
              <a:t> I </a:t>
            </a:r>
            <a:r>
              <a:rPr lang="fr-FR" sz="2400" dirty="0" err="1" smtClean="0">
                <a:latin typeface="Lato Regular" panose="020F0502020204030203" pitchFamily="34" charset="0"/>
              </a:rPr>
              <a:t>i</a:t>
            </a:r>
            <a:r>
              <a:rPr lang="fr-FR" sz="2400" dirty="0" smtClean="0">
                <a:latin typeface="Lato Regular" panose="020F0502020204030203" pitchFamily="34" charset="0"/>
              </a:rPr>
              <a:t> Ì </a:t>
            </a:r>
            <a:r>
              <a:rPr lang="fr-FR" sz="2400" dirty="0" err="1" smtClean="0">
                <a:latin typeface="Lato Regular" panose="020F0502020204030203" pitchFamily="34" charset="0"/>
              </a:rPr>
              <a:t>ì</a:t>
            </a:r>
            <a:r>
              <a:rPr lang="fr-FR" sz="2400" dirty="0" smtClean="0">
                <a:latin typeface="Lato Regular" panose="020F0502020204030203" pitchFamily="34" charset="0"/>
              </a:rPr>
              <a:t> Î </a:t>
            </a:r>
            <a:r>
              <a:rPr lang="fr-FR" sz="2400" dirty="0" err="1" smtClean="0">
                <a:latin typeface="Lato Regular" panose="020F0502020204030203" pitchFamily="34" charset="0"/>
              </a:rPr>
              <a:t>î</a:t>
            </a:r>
            <a:r>
              <a:rPr lang="fr-FR" sz="2400" dirty="0" smtClean="0">
                <a:latin typeface="Lato Regular" panose="020F0502020204030203" pitchFamily="34" charset="0"/>
              </a:rPr>
              <a:t> Ï </a:t>
            </a:r>
            <a:r>
              <a:rPr lang="fr-FR" sz="2400" dirty="0" err="1" smtClean="0">
                <a:latin typeface="Lato Regular" panose="020F0502020204030203" pitchFamily="34" charset="0"/>
              </a:rPr>
              <a:t>ï</a:t>
            </a:r>
            <a:r>
              <a:rPr lang="fr-FR" sz="2400" dirty="0" smtClean="0">
                <a:latin typeface="Lato Regular" panose="020F0502020204030203" pitchFamily="34" charset="0"/>
              </a:rPr>
              <a:t> J </a:t>
            </a:r>
            <a:r>
              <a:rPr lang="fr-FR" sz="2400" dirty="0" err="1" smtClean="0">
                <a:latin typeface="Lato Regular" panose="020F0502020204030203" pitchFamily="34" charset="0"/>
              </a:rPr>
              <a:t>j</a:t>
            </a:r>
            <a:r>
              <a:rPr lang="fr-FR" sz="2400" dirty="0" smtClean="0">
                <a:latin typeface="Lato Regular" panose="020F0502020204030203" pitchFamily="34" charset="0"/>
              </a:rPr>
              <a:t> K </a:t>
            </a:r>
            <a:r>
              <a:rPr lang="fr-FR" sz="2400" dirty="0" err="1" smtClean="0">
                <a:latin typeface="Lato Regular" panose="020F0502020204030203" pitchFamily="34" charset="0"/>
              </a:rPr>
              <a:t>k</a:t>
            </a:r>
            <a:r>
              <a:rPr lang="fr-FR" sz="2400" dirty="0" smtClean="0">
                <a:latin typeface="Lato Regular" panose="020F0502020204030203" pitchFamily="34" charset="0"/>
              </a:rPr>
              <a:t> L </a:t>
            </a:r>
            <a:r>
              <a:rPr lang="fr-FR" sz="2400" dirty="0" err="1" smtClean="0">
                <a:latin typeface="Lato Regular" panose="020F0502020204030203" pitchFamily="34" charset="0"/>
              </a:rPr>
              <a:t>l</a:t>
            </a:r>
            <a:r>
              <a:rPr lang="fr-FR" sz="2400" dirty="0" smtClean="0">
                <a:latin typeface="Lato Regular" panose="020F0502020204030203" pitchFamily="34" charset="0"/>
              </a:rPr>
              <a:t> M </a:t>
            </a:r>
            <a:r>
              <a:rPr lang="fr-FR" sz="2400" dirty="0" err="1" smtClean="0">
                <a:latin typeface="Lato Regular" panose="020F0502020204030203" pitchFamily="34" charset="0"/>
              </a:rPr>
              <a:t>m</a:t>
            </a:r>
            <a:r>
              <a:rPr lang="fr-FR" sz="2400" dirty="0" smtClean="0">
                <a:latin typeface="Lato Regular" panose="020F0502020204030203" pitchFamily="34" charset="0"/>
              </a:rPr>
              <a:t> N </a:t>
            </a:r>
            <a:r>
              <a:rPr lang="fr-FR" sz="2400" dirty="0" err="1" smtClean="0">
                <a:latin typeface="Lato Regular" panose="020F0502020204030203" pitchFamily="34" charset="0"/>
              </a:rPr>
              <a:t>n</a:t>
            </a:r>
            <a:r>
              <a:rPr lang="fr-FR" sz="2400" dirty="0" smtClean="0">
                <a:latin typeface="Lato Regular" panose="020F0502020204030203" pitchFamily="34" charset="0"/>
              </a:rPr>
              <a:t> Ñ </a:t>
            </a:r>
            <a:r>
              <a:rPr lang="fr-FR" sz="2400" dirty="0" err="1" smtClean="0">
                <a:latin typeface="Lato Regular" panose="020F0502020204030203" pitchFamily="34" charset="0"/>
              </a:rPr>
              <a:t>ñ</a:t>
            </a:r>
            <a:r>
              <a:rPr lang="fr-FR" sz="2400" dirty="0" smtClean="0">
                <a:latin typeface="Lato Regular" panose="020F0502020204030203" pitchFamily="34" charset="0"/>
              </a:rPr>
              <a:t> O </a:t>
            </a:r>
            <a:r>
              <a:rPr lang="fr-FR" sz="2400" dirty="0" err="1" smtClean="0">
                <a:latin typeface="Lato Regular" panose="020F0502020204030203" pitchFamily="34" charset="0"/>
              </a:rPr>
              <a:t>o</a:t>
            </a:r>
            <a:r>
              <a:rPr lang="fr-FR" sz="2400" dirty="0" smtClean="0">
                <a:latin typeface="Lato Regular" panose="020F0502020204030203" pitchFamily="34" charset="0"/>
              </a:rPr>
              <a:t> Ò </a:t>
            </a:r>
            <a:r>
              <a:rPr lang="fr-FR" sz="2400" dirty="0" err="1" smtClean="0">
                <a:latin typeface="Lato Regular" panose="020F0502020204030203" pitchFamily="34" charset="0"/>
              </a:rPr>
              <a:t>ò</a:t>
            </a:r>
            <a:r>
              <a:rPr lang="fr-FR" sz="2400" dirty="0" smtClean="0">
                <a:latin typeface="Lato Regular" panose="020F0502020204030203" pitchFamily="34" charset="0"/>
              </a:rPr>
              <a:t> Ô </a:t>
            </a:r>
            <a:r>
              <a:rPr lang="fr-FR" sz="2400" dirty="0" err="1" smtClean="0">
                <a:latin typeface="Lato Regular" panose="020F0502020204030203" pitchFamily="34" charset="0"/>
              </a:rPr>
              <a:t>ô</a:t>
            </a:r>
            <a:r>
              <a:rPr lang="fr-FR" sz="2400" dirty="0" smtClean="0">
                <a:latin typeface="Lato Regular" panose="020F0502020204030203" pitchFamily="34" charset="0"/>
              </a:rPr>
              <a:t> Ö </a:t>
            </a:r>
            <a:r>
              <a:rPr lang="fr-FR" sz="2400" dirty="0" err="1" smtClean="0">
                <a:latin typeface="Lato Regular" panose="020F0502020204030203" pitchFamily="34" charset="0"/>
              </a:rPr>
              <a:t>ö</a:t>
            </a:r>
            <a:r>
              <a:rPr lang="fr-FR" sz="2400" dirty="0" smtClean="0">
                <a:latin typeface="Lato Regular" panose="020F0502020204030203" pitchFamily="34" charset="0"/>
              </a:rPr>
              <a:t> Õ </a:t>
            </a:r>
            <a:r>
              <a:rPr lang="fr-FR" sz="2400" dirty="0" err="1" smtClean="0">
                <a:latin typeface="Lato Regular" panose="020F0502020204030203" pitchFamily="34" charset="0"/>
              </a:rPr>
              <a:t>õ</a:t>
            </a:r>
            <a:r>
              <a:rPr lang="fr-FR" sz="2400" dirty="0" smtClean="0">
                <a:latin typeface="Lato Regular" panose="020F0502020204030203" pitchFamily="34" charset="0"/>
              </a:rPr>
              <a:t> P </a:t>
            </a:r>
            <a:r>
              <a:rPr lang="fr-FR" sz="2400" dirty="0" err="1" smtClean="0">
                <a:latin typeface="Lato Regular" panose="020F0502020204030203" pitchFamily="34" charset="0"/>
              </a:rPr>
              <a:t>p</a:t>
            </a:r>
            <a:r>
              <a:rPr lang="fr-FR" sz="2400" dirty="0" smtClean="0">
                <a:latin typeface="Lato Regular" panose="020F0502020204030203" pitchFamily="34" charset="0"/>
              </a:rPr>
              <a:t> Q </a:t>
            </a:r>
            <a:r>
              <a:rPr lang="fr-FR" sz="2400" dirty="0" err="1" smtClean="0">
                <a:latin typeface="Lato Regular" panose="020F0502020204030203" pitchFamily="34" charset="0"/>
              </a:rPr>
              <a:t>q</a:t>
            </a:r>
            <a:r>
              <a:rPr lang="fr-FR" sz="2400" dirty="0" smtClean="0">
                <a:latin typeface="Lato Regular" panose="020F0502020204030203" pitchFamily="34" charset="0"/>
              </a:rPr>
              <a:t> R </a:t>
            </a:r>
            <a:r>
              <a:rPr lang="fr-FR" sz="2400" dirty="0" err="1" smtClean="0">
                <a:latin typeface="Lato Regular" panose="020F0502020204030203" pitchFamily="34" charset="0"/>
              </a:rPr>
              <a:t>r</a:t>
            </a:r>
            <a:r>
              <a:rPr lang="fr-FR" sz="2400" dirty="0" smtClean="0">
                <a:latin typeface="Lato Regular" panose="020F0502020204030203" pitchFamily="34" charset="0"/>
              </a:rPr>
              <a:t> S </a:t>
            </a:r>
            <a:r>
              <a:rPr lang="fr-FR" sz="2400" dirty="0" err="1" smtClean="0">
                <a:latin typeface="Lato Regular" panose="020F0502020204030203" pitchFamily="34" charset="0"/>
              </a:rPr>
              <a:t>s</a:t>
            </a:r>
            <a:r>
              <a:rPr lang="fr-FR" sz="2400" dirty="0" smtClean="0">
                <a:latin typeface="Lato Regular" panose="020F0502020204030203" pitchFamily="34" charset="0"/>
              </a:rPr>
              <a:t> T </a:t>
            </a:r>
            <a:r>
              <a:rPr lang="fr-FR" sz="2400" dirty="0" err="1" smtClean="0">
                <a:latin typeface="Lato Regular" panose="020F0502020204030203" pitchFamily="34" charset="0"/>
              </a:rPr>
              <a:t>t</a:t>
            </a:r>
            <a:r>
              <a:rPr lang="fr-FR" sz="2400" dirty="0" smtClean="0">
                <a:latin typeface="Lato Regular" panose="020F0502020204030203" pitchFamily="34" charset="0"/>
              </a:rPr>
              <a:t> U </a:t>
            </a:r>
            <a:r>
              <a:rPr lang="fr-FR" sz="2400" dirty="0" err="1" smtClean="0">
                <a:latin typeface="Lato Regular" panose="020F0502020204030203" pitchFamily="34" charset="0"/>
              </a:rPr>
              <a:t>u</a:t>
            </a:r>
            <a:r>
              <a:rPr lang="fr-FR" sz="2400" dirty="0" smtClean="0">
                <a:latin typeface="Lato Regular" panose="020F0502020204030203" pitchFamily="34" charset="0"/>
              </a:rPr>
              <a:t> Ù </a:t>
            </a:r>
            <a:r>
              <a:rPr lang="fr-FR" sz="2400" dirty="0" err="1" smtClean="0">
                <a:latin typeface="Lato Regular" panose="020F0502020204030203" pitchFamily="34" charset="0"/>
              </a:rPr>
              <a:t>ù</a:t>
            </a:r>
            <a:r>
              <a:rPr lang="fr-FR" sz="2400" dirty="0" smtClean="0">
                <a:latin typeface="Lato Regular" panose="020F0502020204030203" pitchFamily="34" charset="0"/>
              </a:rPr>
              <a:t> Û </a:t>
            </a:r>
            <a:r>
              <a:rPr lang="fr-FR" sz="2400" dirty="0" err="1" smtClean="0">
                <a:latin typeface="Lato Regular" panose="020F0502020204030203" pitchFamily="34" charset="0"/>
              </a:rPr>
              <a:t>û</a:t>
            </a:r>
            <a:r>
              <a:rPr lang="fr-FR" sz="2400" dirty="0" smtClean="0">
                <a:latin typeface="Lato Regular" panose="020F0502020204030203" pitchFamily="34" charset="0"/>
              </a:rPr>
              <a:t> Ü </a:t>
            </a:r>
            <a:r>
              <a:rPr lang="fr-FR" sz="2400" dirty="0" err="1" smtClean="0">
                <a:latin typeface="Lato Regular" panose="020F0502020204030203" pitchFamily="34" charset="0"/>
              </a:rPr>
              <a:t>ü</a:t>
            </a:r>
            <a:r>
              <a:rPr lang="fr-FR" sz="2400" dirty="0" smtClean="0">
                <a:latin typeface="Lato Regular" panose="020F0502020204030203" pitchFamily="34" charset="0"/>
              </a:rPr>
              <a:t> V </a:t>
            </a:r>
            <a:r>
              <a:rPr lang="fr-FR" sz="2400" dirty="0" err="1" smtClean="0">
                <a:latin typeface="Lato Regular" panose="020F0502020204030203" pitchFamily="34" charset="0"/>
              </a:rPr>
              <a:t>v</a:t>
            </a:r>
            <a:r>
              <a:rPr lang="fr-FR" sz="2400" dirty="0" smtClean="0">
                <a:latin typeface="Lato Regular" panose="020F0502020204030203" pitchFamily="34" charset="0"/>
              </a:rPr>
              <a:t> W </a:t>
            </a:r>
            <a:r>
              <a:rPr lang="fr-FR" sz="2400" dirty="0" err="1" smtClean="0">
                <a:latin typeface="Lato Regular" panose="020F0502020204030203" pitchFamily="34" charset="0"/>
              </a:rPr>
              <a:t>w</a:t>
            </a:r>
            <a:r>
              <a:rPr lang="fr-FR" sz="2400" dirty="0" smtClean="0">
                <a:latin typeface="Lato Regular" panose="020F0502020204030203" pitchFamily="34" charset="0"/>
              </a:rPr>
              <a:t> X </a:t>
            </a:r>
            <a:r>
              <a:rPr lang="fr-FR" sz="2400" dirty="0" err="1" smtClean="0">
                <a:latin typeface="Lato Regular" panose="020F0502020204030203" pitchFamily="34" charset="0"/>
              </a:rPr>
              <a:t>x</a:t>
            </a:r>
            <a:r>
              <a:rPr lang="fr-FR" sz="2400" dirty="0" smtClean="0">
                <a:latin typeface="Lato Regular" panose="020F0502020204030203" pitchFamily="34" charset="0"/>
              </a:rPr>
              <a:t> Y </a:t>
            </a:r>
            <a:r>
              <a:rPr lang="fr-FR" sz="2400" dirty="0" err="1" smtClean="0">
                <a:latin typeface="Lato Regular" panose="020F0502020204030203" pitchFamily="34" charset="0"/>
              </a:rPr>
              <a:t>y</a:t>
            </a:r>
            <a:r>
              <a:rPr lang="fr-FR" sz="2400" dirty="0" smtClean="0">
                <a:latin typeface="Lato Regular" panose="020F0502020204030203" pitchFamily="34" charset="0"/>
              </a:rPr>
              <a:t> ÿ Z </a:t>
            </a:r>
            <a:r>
              <a:rPr lang="fr-FR" sz="2400" dirty="0" err="1" smtClean="0">
                <a:latin typeface="Lato Regular" panose="020F0502020204030203" pitchFamily="34" charset="0"/>
              </a:rPr>
              <a:t>z</a:t>
            </a:r>
            <a:r>
              <a:rPr lang="fr-FR" sz="2400" dirty="0" smtClean="0">
                <a:latin typeface="Lato Regular" panose="020F0502020204030203" pitchFamily="34" charset="0"/>
              </a:rPr>
              <a:t> </a:t>
            </a:r>
          </a:p>
          <a:p>
            <a:r>
              <a:rPr lang="fr-FR" sz="2400" dirty="0" smtClean="0">
                <a:latin typeface="Lato Regular" panose="020F0502020204030203" pitchFamily="34" charset="0"/>
              </a:rPr>
              <a:t>_ - ' . , ; : ! ? @ &amp; § ~ ^ ` ¨ ° | ( ) { } [ ] / \ &lt; &gt; " #</a:t>
            </a:r>
          </a:p>
          <a:p>
            <a:r>
              <a:rPr lang="fr-FR" sz="2400" dirty="0" smtClean="0">
                <a:latin typeface="Lato Regular" panose="020F0502020204030203" pitchFamily="34" charset="0"/>
              </a:rPr>
              <a:t>0 1 2 3 4 5 6 7 8 9 ² * + = % µ</a:t>
            </a:r>
          </a:p>
          <a:p>
            <a:r>
              <a:rPr lang="fr-FR" sz="2400" dirty="0" smtClean="0">
                <a:latin typeface="Lato Regular" panose="020F0502020204030203" pitchFamily="34" charset="0"/>
              </a:rPr>
              <a:t>€ $ ¤ £ </a:t>
            </a:r>
            <a:br>
              <a:rPr lang="fr-FR" sz="2400" dirty="0" smtClean="0">
                <a:latin typeface="Lato Regular" panose="020F0502020204030203" pitchFamily="34" charset="0"/>
              </a:rPr>
            </a:br>
            <a:r>
              <a:rPr lang="pt-BR" sz="2400" dirty="0" smtClean="0">
                <a:latin typeface="Lato Regular" panose="020F0502020204030203" pitchFamily="34" charset="0"/>
              </a:rPr>
              <a:t>É Ÿ Ç Æ æ Œ œ ß « » … – — ’ </a:t>
            </a:r>
            <a:r>
              <a:rPr lang="en-US" sz="2400" dirty="0" smtClean="0"/>
              <a:t>„“</a:t>
            </a:r>
            <a:endParaRPr lang="fr-FR" sz="2400" dirty="0"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31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451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8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58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90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049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308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750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338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545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889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523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61511" y="292947"/>
            <a:ext cx="966380" cy="440831"/>
          </a:xfrm>
          <a:prstGeom prst="rect">
            <a:avLst/>
          </a:prstGeom>
        </p:spPr>
        <p:txBody>
          <a:bodyPr/>
          <a:lstStyle/>
          <a:p>
            <a:fld id="{AA8F62E4-E46B-494F-B7FF-31133B2E54E1}" type="slidenum">
              <a:rPr lang="fr-FR" smtClean="0"/>
              <a:pPr/>
              <a:t>‹N°›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695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274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66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03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7F044-2F62-4747-8FC8-281C4C6BE6CE}" type="datetimeFigureOut">
              <a:rPr lang="fr-FR" smtClean="0"/>
              <a:t>06/04/2022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BEFF3-35B5-403E-9F2D-920520A27A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1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61511" y="292947"/>
            <a:ext cx="966380" cy="440831"/>
          </a:xfrm>
          <a:prstGeom prst="rect">
            <a:avLst/>
          </a:prstGeom>
        </p:spPr>
        <p:txBody>
          <a:bodyPr/>
          <a:lstStyle/>
          <a:p>
            <a:fld id="{AA8F62E4-E46B-494F-B7FF-31133B2E54E1}" type="slidenum">
              <a:rPr lang="fr-FR" smtClean="0"/>
              <a:pPr/>
              <a:t>‹N°›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466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6855501"/>
            <a:ext cx="1219200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83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67" b="1" i="0" kern="1200">
          <a:solidFill>
            <a:schemeClr val="tx2"/>
          </a:solidFill>
          <a:latin typeface="Lato Semibold" charset="0"/>
          <a:ea typeface="Lato Semibold" charset="0"/>
          <a:cs typeface="Lato Semibold" charset="0"/>
        </a:defRPr>
      </a:lvl1pPr>
    </p:titleStyle>
    <p:bodyStyle>
      <a:lvl1pPr marL="177796" indent="-177796" algn="l" defTabSz="1219170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Wingdings" charset="2"/>
        <a:buChar char="§"/>
        <a:tabLst/>
        <a:defRPr sz="2133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1pPr>
      <a:lvl2pPr marL="480472" indent="-122764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50000"/>
        <a:buFont typeface="LucidaGrande" charset="0"/>
        <a:buChar char="▶︎"/>
        <a:tabLst/>
        <a:defRPr sz="1867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2pPr>
      <a:lvl3pPr marL="831830" indent="-114297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75000"/>
        <a:buFont typeface="Helvetica" charset="-52"/>
        <a:buChar char="●"/>
        <a:tabLst/>
        <a:defRPr sz="1600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3pPr>
      <a:lvl4pPr marL="1191654" indent="-122764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Helvetica" charset="-52"/>
        <a:buChar char="⁃"/>
        <a:tabLst/>
        <a:defRPr sz="1333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>
            <a:off x="0" y="0"/>
            <a:ext cx="1219200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0" y="6855501"/>
            <a:ext cx="12192000" cy="0"/>
          </a:xfrm>
          <a:prstGeom prst="line">
            <a:avLst/>
          </a:prstGeom>
          <a:ln w="31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52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67" b="1" i="0" kern="1200">
          <a:solidFill>
            <a:schemeClr val="tx2"/>
          </a:solidFill>
          <a:latin typeface="Lato Semibold" charset="0"/>
          <a:ea typeface="Lato Semibold" charset="0"/>
          <a:cs typeface="Lato Semibold" charset="0"/>
        </a:defRPr>
      </a:lvl1pPr>
    </p:titleStyle>
    <p:bodyStyle>
      <a:lvl1pPr marL="177796" indent="-177796" algn="l" defTabSz="1219170" rtl="0" eaLnBrk="1" latinLnBrk="0" hangingPunct="1">
        <a:lnSpc>
          <a:spcPct val="90000"/>
        </a:lnSpc>
        <a:spcBef>
          <a:spcPts val="1333"/>
        </a:spcBef>
        <a:buClr>
          <a:schemeClr val="accent1"/>
        </a:buClr>
        <a:buFont typeface="Wingdings" charset="2"/>
        <a:buChar char="§"/>
        <a:tabLst/>
        <a:defRPr sz="2133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1pPr>
      <a:lvl2pPr marL="480472" indent="-122764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50000"/>
        <a:buFont typeface="LucidaGrande" charset="0"/>
        <a:buChar char="▶︎"/>
        <a:tabLst/>
        <a:defRPr sz="1867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2pPr>
      <a:lvl3pPr marL="831830" indent="-114297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SzPct val="75000"/>
        <a:buFont typeface="Helvetica" charset="-52"/>
        <a:buChar char="●"/>
        <a:tabLst/>
        <a:defRPr sz="1600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3pPr>
      <a:lvl4pPr marL="1191654" indent="-122764" algn="l" defTabSz="1219170" rtl="0" eaLnBrk="1" latinLnBrk="0" hangingPunct="1">
        <a:lnSpc>
          <a:spcPct val="90000"/>
        </a:lnSpc>
        <a:spcBef>
          <a:spcPts val="667"/>
        </a:spcBef>
        <a:buClr>
          <a:schemeClr val="accent1"/>
        </a:buClr>
        <a:buFont typeface="Helvetica" charset="-52"/>
        <a:buChar char="⁃"/>
        <a:tabLst/>
        <a:defRPr sz="1333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b="0" i="0" kern="1200">
          <a:solidFill>
            <a:schemeClr val="tx2"/>
          </a:solidFill>
          <a:latin typeface="Lato" charset="0"/>
          <a:ea typeface="Lato" charset="0"/>
          <a:cs typeface="Lato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372F5-38CC-47F0-BCC3-4691E8CCF5DA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640A-024D-4E14-8D2B-892EB2DDA5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16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2.png"/><Relationship Id="rId11" Type="http://schemas.openxmlformats.org/officeDocument/2006/relationships/image" Target="../media/image11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8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8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8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77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6.png"/><Relationship Id="rId5" Type="http://schemas.openxmlformats.org/officeDocument/2006/relationships/image" Target="../media/image11.png"/><Relationship Id="rId4" Type="http://schemas.openxmlformats.org/officeDocument/2006/relationships/image" Target="../media/image85.pn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91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9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FDS-Investor-Services@caceis.com" TargetMode="External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1.emf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633720" y="3156550"/>
            <a:ext cx="6375400" cy="1149980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" sz="5333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TEEPI Market Place</a:t>
            </a:r>
            <a:endParaRPr lang="fr-FR" sz="2400" b="1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914377"/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 solution digitale pour investir dans les fonds</a:t>
            </a:r>
            <a:endParaRPr lang="en" sz="2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9" y="1239254"/>
            <a:ext cx="5470350" cy="4737560"/>
          </a:xfrm>
          <a:prstGeom prst="rect">
            <a:avLst/>
          </a:prstGeom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259" y="5918888"/>
            <a:ext cx="2740729" cy="6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0221"/>
          <a:stretch/>
        </p:blipFill>
        <p:spPr>
          <a:xfrm>
            <a:off x="-1" y="1237253"/>
            <a:ext cx="2564427" cy="513937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6700" y="2514336"/>
            <a:ext cx="550696" cy="575600"/>
          </a:xfrm>
          <a:prstGeom prst="rect">
            <a:avLst/>
          </a:prstGeom>
          <a:ln>
            <a:noFill/>
          </a:ln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96060" y="3178349"/>
            <a:ext cx="601336" cy="575601"/>
          </a:xfrm>
          <a:prstGeom prst="rect">
            <a:avLst/>
          </a:prstGeom>
          <a:ln>
            <a:noFill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9244" y="3842364"/>
            <a:ext cx="606520" cy="575602"/>
          </a:xfrm>
          <a:prstGeom prst="rect">
            <a:avLst/>
          </a:prstGeom>
          <a:ln>
            <a:noFill/>
          </a:ln>
        </p:spPr>
      </p:pic>
      <p:sp>
        <p:nvSpPr>
          <p:cNvPr id="28" name="Rectangle à coins arrondis 27"/>
          <p:cNvSpPr/>
          <p:nvPr/>
        </p:nvSpPr>
        <p:spPr>
          <a:xfrm>
            <a:off x="6038851" y="2514335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 smtClean="0">
                <a:solidFill>
                  <a:prstClr val="white"/>
                </a:solidFill>
              </a:rPr>
              <a:t>Sélection de fonds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6038851" y="3178349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 smtClean="0">
                <a:solidFill>
                  <a:prstClr val="white"/>
                </a:solidFill>
                <a:latin typeface="Calibri" panose="020F0502020204030204"/>
              </a:rPr>
              <a:t>Ordres de souscription/rachat</a:t>
            </a:r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038851" y="3842364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>
                <a:solidFill>
                  <a:prstClr val="white"/>
                </a:solidFill>
              </a:rPr>
              <a:t>Suivi des ordres, des positions, et des DOCNs </a:t>
            </a:r>
            <a:endParaRPr lang="en" dirty="0">
              <a:solidFill>
                <a:prstClr val="white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6038851" y="1195797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 smtClean="0">
                <a:solidFill>
                  <a:prstClr val="white"/>
                </a:solidFill>
              </a:rPr>
              <a:t>KYC Digital des investisseurs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036869" y="1863350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 smtClean="0">
                <a:solidFill>
                  <a:prstClr val="white"/>
                </a:solidFill>
              </a:rPr>
              <a:t>Demande d’ouverture de compte-registre (DOCN)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</a:t>
            </a:r>
            <a:endParaRPr lang="fr-FR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036869" y="4523352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 smtClean="0">
                <a:solidFill>
                  <a:prstClr val="white"/>
                </a:solidFill>
              </a:rPr>
              <a:t>Accès facile à vos fonds favoris</a:t>
            </a:r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1246700" y="4527306"/>
            <a:ext cx="481230" cy="481230"/>
            <a:chOff x="2245340" y="3050776"/>
            <a:chExt cx="914400" cy="914400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245340" y="3050776"/>
              <a:ext cx="914400" cy="914400"/>
            </a:xfrm>
            <a:prstGeom prst="roundRect">
              <a:avLst/>
            </a:prstGeom>
            <a:solidFill>
              <a:srgbClr val="26B7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66182" y="3133077"/>
              <a:ext cx="709677" cy="744295"/>
            </a:xfrm>
            <a:prstGeom prst="rect">
              <a:avLst/>
            </a:prstGeom>
            <a:solidFill>
              <a:srgbClr val="26B7BB"/>
            </a:solidFill>
            <a:ln>
              <a:noFill/>
            </a:ln>
          </p:spPr>
        </p:pic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7039" y="1195798"/>
            <a:ext cx="670019" cy="574302"/>
          </a:xfrm>
          <a:prstGeom prst="rect">
            <a:avLst/>
          </a:prstGeom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96061" y="1863349"/>
            <a:ext cx="660998" cy="575601"/>
          </a:xfrm>
          <a:prstGeom prst="rect">
            <a:avLst/>
          </a:prstGeom>
          <a:ln>
            <a:noFill/>
          </a:ln>
        </p:spPr>
      </p:pic>
      <p:sp>
        <p:nvSpPr>
          <p:cNvPr id="29" name="Rectangle à coins arrondis 28"/>
          <p:cNvSpPr/>
          <p:nvPr/>
        </p:nvSpPr>
        <p:spPr>
          <a:xfrm>
            <a:off x="6036869" y="5194082"/>
            <a:ext cx="5084562" cy="575601"/>
          </a:xfrm>
          <a:prstGeom prst="round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dirty="0" smtClean="0">
                <a:solidFill>
                  <a:prstClr val="white"/>
                </a:solidFill>
              </a:rPr>
              <a:t>Création d’ordres en masse</a:t>
            </a:r>
            <a:endParaRPr lang="fr-FR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28107" y="5170088"/>
            <a:ext cx="698498" cy="599595"/>
          </a:xfrm>
          <a:prstGeom prst="rect">
            <a:avLst/>
          </a:prstGeom>
          <a:ln>
            <a:noFill/>
          </a:ln>
        </p:spPr>
      </p:pic>
      <p:grpSp>
        <p:nvGrpSpPr>
          <p:cNvPr id="9" name="Groupe 8"/>
          <p:cNvGrpSpPr/>
          <p:nvPr/>
        </p:nvGrpSpPr>
        <p:grpSpPr>
          <a:xfrm>
            <a:off x="978550" y="1660717"/>
            <a:ext cx="4745131" cy="4343246"/>
            <a:chOff x="978550" y="1660717"/>
            <a:chExt cx="4745131" cy="4343246"/>
          </a:xfrm>
        </p:grpSpPr>
        <p:grpSp>
          <p:nvGrpSpPr>
            <p:cNvPr id="2" name="Groupe 1"/>
            <p:cNvGrpSpPr/>
            <p:nvPr/>
          </p:nvGrpSpPr>
          <p:grpSpPr>
            <a:xfrm>
              <a:off x="978550" y="1660717"/>
              <a:ext cx="4745131" cy="4343246"/>
              <a:chOff x="978550" y="1660717"/>
              <a:chExt cx="4745131" cy="4343246"/>
            </a:xfrm>
          </p:grpSpPr>
          <p:pic>
            <p:nvPicPr>
              <p:cNvPr id="38" name="Image 37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978550" y="1660717"/>
                <a:ext cx="4745131" cy="434324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44022" y="1803148"/>
                <a:ext cx="4426334" cy="2724402"/>
              </a:xfrm>
              <a:prstGeom prst="rect">
                <a:avLst/>
              </a:prstGeom>
            </p:spPr>
          </p:pic>
        </p:grp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44022" y="1994194"/>
              <a:ext cx="524488" cy="17995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72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KYC Digital des investisseurs</a:t>
            </a:r>
            <a:endParaRPr lang="en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 txBox="1">
            <a:spLocks/>
          </p:cNvSpPr>
          <p:nvPr/>
        </p:nvSpPr>
        <p:spPr>
          <a:xfrm>
            <a:off x="7499927" y="2702560"/>
            <a:ext cx="4692073" cy="2638304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Adapté aux caractéristiques de la société investisseur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Administré en toute autonomie par des utilisateurs de la société investisseur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Rassemble l’ensemble des documents utilisés lors des demandes d’ouverture de compte-registre</a:t>
            </a:r>
            <a:endParaRPr lang="fr-FR" sz="2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99771" y="1913391"/>
            <a:ext cx="6961868" cy="4771620"/>
            <a:chOff x="199771" y="1913391"/>
            <a:chExt cx="6961868" cy="4771620"/>
          </a:xfrm>
        </p:grpSpPr>
        <p:grpSp>
          <p:nvGrpSpPr>
            <p:cNvPr id="3" name="Groupe 2"/>
            <p:cNvGrpSpPr/>
            <p:nvPr/>
          </p:nvGrpSpPr>
          <p:grpSpPr>
            <a:xfrm>
              <a:off x="199771" y="1913391"/>
              <a:ext cx="6961868" cy="4771620"/>
              <a:chOff x="966923" y="2439191"/>
              <a:chExt cx="6194716" cy="4245819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966923" y="2439191"/>
                <a:ext cx="5355219" cy="4245819"/>
                <a:chOff x="966923" y="2439191"/>
                <a:chExt cx="5355219" cy="4245819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pic>
              <p:nvPicPr>
                <p:cNvPr id="5" name="Image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0017" y="2616200"/>
                  <a:ext cx="5182125" cy="304948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2" name="Image 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0396" y="4600155"/>
                <a:ext cx="3521243" cy="208485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332" y="2344714"/>
              <a:ext cx="571948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8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Sélection de fonds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Title 2"/>
          <p:cNvSpPr txBox="1">
            <a:spLocks/>
          </p:cNvSpPr>
          <p:nvPr/>
        </p:nvSpPr>
        <p:spPr>
          <a:xfrm>
            <a:off x="7584707" y="2946400"/>
            <a:ext cx="4607293" cy="2268021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Recherche par ISIN ou dénomination de fonds 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Combinaison possible de nombreux critères : Société de gestion, pays, devise, stratégie d’investissement, niveau de risque, etc.</a:t>
            </a:r>
            <a:endParaRPr lang="fr-FR" sz="2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71012" y="1808163"/>
            <a:ext cx="6077918" cy="4876847"/>
            <a:chOff x="171012" y="1808163"/>
            <a:chExt cx="6077918" cy="4876847"/>
          </a:xfrm>
        </p:grpSpPr>
        <p:grpSp>
          <p:nvGrpSpPr>
            <p:cNvPr id="3" name="Groupe 2"/>
            <p:cNvGrpSpPr/>
            <p:nvPr/>
          </p:nvGrpSpPr>
          <p:grpSpPr>
            <a:xfrm>
              <a:off x="171012" y="1808163"/>
              <a:ext cx="6077918" cy="4876847"/>
              <a:chOff x="171012" y="1808163"/>
              <a:chExt cx="6077918" cy="4876847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171012" y="1808163"/>
                <a:ext cx="5328108" cy="4876847"/>
              </a:xfrm>
              <a:prstGeom prst="rect">
                <a:avLst/>
              </a:prstGeom>
            </p:spPr>
          </p:pic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537" y="2010762"/>
                <a:ext cx="5868393" cy="350580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252" y="223803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367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Visualisation des résultats de recherches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12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7584707" y="3068320"/>
            <a:ext cx="4607293" cy="2146101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Liste des fonds correspondants à la recherche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Widget avec les principales informations sur le fonds (Société de gestion, dénomination du fonds, code ISIN, VL du fonds)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95255" y="1829323"/>
            <a:ext cx="6085310" cy="4855687"/>
            <a:chOff x="195255" y="1829323"/>
            <a:chExt cx="6085310" cy="4855687"/>
          </a:xfrm>
        </p:grpSpPr>
        <p:grpSp>
          <p:nvGrpSpPr>
            <p:cNvPr id="5" name="Groupe 4"/>
            <p:cNvGrpSpPr/>
            <p:nvPr/>
          </p:nvGrpSpPr>
          <p:grpSpPr>
            <a:xfrm>
              <a:off x="195255" y="1829323"/>
              <a:ext cx="6085310" cy="4855687"/>
              <a:chOff x="195255" y="1829323"/>
              <a:chExt cx="6085310" cy="4855687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195255" y="1829323"/>
                <a:ext cx="5304990" cy="4855687"/>
              </a:xfrm>
              <a:prstGeom prst="rect">
                <a:avLst/>
              </a:prstGeom>
            </p:spPr>
          </p:pic>
          <p:pic>
            <p:nvPicPr>
              <p:cNvPr id="17" name="Image 1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3234" y="2031042"/>
                <a:ext cx="5877331" cy="3457481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252" y="225327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65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à la fiche du fonds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à coins arrondis 1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13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7584707" y="2844801"/>
            <a:ext cx="4607293" cy="2895600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Accès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à la stratégie, aux caractéristiques du fonds ainsi qu’à la documentation légale (Prospectus, KIID, Rapport annuel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Accès à la VL et à l’historique de performance du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fonds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Accès aux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demandes d’ouverture de compte-registres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93889" y="1827269"/>
            <a:ext cx="6046575" cy="4857742"/>
            <a:chOff x="193889" y="1827269"/>
            <a:chExt cx="6046575" cy="4857742"/>
          </a:xfrm>
        </p:grpSpPr>
        <p:grpSp>
          <p:nvGrpSpPr>
            <p:cNvPr id="4" name="Groupe 3"/>
            <p:cNvGrpSpPr/>
            <p:nvPr/>
          </p:nvGrpSpPr>
          <p:grpSpPr>
            <a:xfrm>
              <a:off x="193889" y="1827269"/>
              <a:ext cx="6046575" cy="4857742"/>
              <a:chOff x="193889" y="1827269"/>
              <a:chExt cx="6046575" cy="4857742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193889" y="1827269"/>
                <a:ext cx="5307234" cy="4857742"/>
                <a:chOff x="966923" y="2439191"/>
                <a:chExt cx="4638690" cy="4245819"/>
              </a:xfrm>
            </p:grpSpPr>
            <p:pic>
              <p:nvPicPr>
                <p:cNvPr id="17" name="Image 1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3425750" y="3082925"/>
                  <a:ext cx="1298650" cy="604838"/>
                </a:xfrm>
                <a:prstGeom prst="rect">
                  <a:avLst/>
                </a:prstGeom>
                <a:solidFill>
                  <a:srgbClr val="4E5E6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3356" y="2022042"/>
                <a:ext cx="5827108" cy="3496735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412" y="2296199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36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" sz="24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Ordres de souscription / rachat</a:t>
            </a:r>
            <a:endParaRPr lang="en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 txBox="1">
            <a:spLocks/>
          </p:cNvSpPr>
          <p:nvPr/>
        </p:nvSpPr>
        <p:spPr>
          <a:xfrm>
            <a:off x="7584707" y="2767018"/>
            <a:ext cx="4607293" cy="2447403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Saisie de l’ordre de souscription ou de rachat en nombre de parts ou en montant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Choix de la devise de règlement (avec ou sans change)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Pop-up récapitulative avant transmission de l’ordre</a:t>
            </a:r>
            <a:endParaRPr lang="fr-FR" sz="2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46650" y="5699125"/>
            <a:ext cx="1557054" cy="7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5575" y="5214421"/>
            <a:ext cx="298450" cy="719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174675" y="1913390"/>
            <a:ext cx="7189601" cy="4771621"/>
            <a:chOff x="174675" y="1913390"/>
            <a:chExt cx="7189601" cy="4771621"/>
          </a:xfrm>
        </p:grpSpPr>
        <p:grpSp>
          <p:nvGrpSpPr>
            <p:cNvPr id="2" name="Groupe 1"/>
            <p:cNvGrpSpPr/>
            <p:nvPr/>
          </p:nvGrpSpPr>
          <p:grpSpPr>
            <a:xfrm>
              <a:off x="174675" y="1913390"/>
              <a:ext cx="7189601" cy="4771621"/>
              <a:chOff x="966923" y="2439191"/>
              <a:chExt cx="6397353" cy="4245819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966923" y="2439191"/>
                <a:ext cx="5363687" cy="4245819"/>
                <a:chOff x="966923" y="2439191"/>
                <a:chExt cx="5363687" cy="4245819"/>
              </a:xfrm>
            </p:grpSpPr>
            <p:grpSp>
              <p:nvGrpSpPr>
                <p:cNvPr id="13" name="Groupe 12"/>
                <p:cNvGrpSpPr/>
                <p:nvPr/>
              </p:nvGrpSpPr>
              <p:grpSpPr>
                <a:xfrm>
                  <a:off x="966923" y="2439191"/>
                  <a:ext cx="4638690" cy="4245819"/>
                  <a:chOff x="966923" y="2439191"/>
                  <a:chExt cx="4638690" cy="4245819"/>
                </a:xfrm>
              </p:grpSpPr>
              <p:pic>
                <p:nvPicPr>
                  <p:cNvPr id="17" name="Image 16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20"/>
                  <a:stretch/>
                </p:blipFill>
                <p:spPr>
                  <a:xfrm>
                    <a:off x="966923" y="2439191"/>
                    <a:ext cx="4638690" cy="4245819"/>
                  </a:xfrm>
                  <a:prstGeom prst="rect">
                    <a:avLst/>
                  </a:prstGeom>
                </p:spPr>
              </p:pic>
              <p:sp>
                <p:nvSpPr>
                  <p:cNvPr id="15" name="Rectangle 14"/>
                  <p:cNvSpPr/>
                  <p:nvPr/>
                </p:nvSpPr>
                <p:spPr>
                  <a:xfrm>
                    <a:off x="3425750" y="3082925"/>
                    <a:ext cx="1298650" cy="604838"/>
                  </a:xfrm>
                  <a:prstGeom prst="rect">
                    <a:avLst/>
                  </a:prstGeom>
                  <a:solidFill>
                    <a:srgbClr val="4E5E6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pic>
              <p:nvPicPr>
                <p:cNvPr id="20" name="Image 19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40017" y="2602534"/>
                  <a:ext cx="5190593" cy="3063151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21000" y="4724609"/>
                <a:ext cx="3343276" cy="176203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52" y="234979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4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68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des ordres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5204" y="2794229"/>
            <a:ext cx="4653713" cy="2865348"/>
          </a:xfrm>
          <a:prstGeom prst="rect">
            <a:avLst/>
          </a:prstGeom>
        </p:spPr>
      </p:pic>
      <p:sp>
        <p:nvSpPr>
          <p:cNvPr id="17" name="Rectangle à coins arrondis 16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7593174" y="2570534"/>
            <a:ext cx="4607293" cy="3312738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Recherche des ordres par référence ou ISIN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Contextualisation des ordres selon le compte souhaité ou le filtre sélectionné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Export des ordres sur fichier Excel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Accès à la fiche récapitulative de l’ordre, aux modalités de paiement et à la visualisation des personnes qui ont  interagi avec l’ordre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95254" y="1829835"/>
            <a:ext cx="6927995" cy="4855175"/>
            <a:chOff x="195254" y="1829835"/>
            <a:chExt cx="6927995" cy="4855175"/>
          </a:xfrm>
        </p:grpSpPr>
        <p:grpSp>
          <p:nvGrpSpPr>
            <p:cNvPr id="11" name="Groupe 10"/>
            <p:cNvGrpSpPr/>
            <p:nvPr/>
          </p:nvGrpSpPr>
          <p:grpSpPr>
            <a:xfrm>
              <a:off x="195254" y="1829835"/>
              <a:ext cx="6927995" cy="4855175"/>
              <a:chOff x="195254" y="1829835"/>
              <a:chExt cx="6927995" cy="4855175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95254" y="1829835"/>
                <a:ext cx="6133478" cy="4855175"/>
                <a:chOff x="966923" y="2439191"/>
                <a:chExt cx="5363687" cy="4245819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 rotWithShape="1">
                <a:blip r:embed="rId6"/>
                <a:srcRect r="752"/>
                <a:stretch/>
              </p:blipFill>
              <p:spPr>
                <a:xfrm>
                  <a:off x="1140017" y="2589385"/>
                  <a:ext cx="5190593" cy="3070192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2023534" y="3539067"/>
                  <a:ext cx="1066800" cy="1862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9162" y="1984418"/>
                <a:ext cx="6091958" cy="352798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673535" y="4257422"/>
                <a:ext cx="4449714" cy="2237227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073" y="2263435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67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des positions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88633" y="3458633"/>
            <a:ext cx="122767" cy="13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dirty="0" smtClean="0">
                <a:solidFill>
                  <a:srgbClr val="84817E"/>
                </a:solidFill>
              </a:rPr>
              <a:t>1</a:t>
            </a:r>
            <a:endParaRPr lang="fr-FR" sz="700" dirty="0">
              <a:solidFill>
                <a:srgbClr val="84817E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Title 2"/>
          <p:cNvSpPr txBox="1">
            <a:spLocks/>
          </p:cNvSpPr>
          <p:nvPr/>
        </p:nvSpPr>
        <p:spPr>
          <a:xfrm>
            <a:off x="7584707" y="3275652"/>
            <a:ext cx="4607293" cy="2271708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Contextualisation des positions selon le compte souhaité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Export des positions sur fichier Excel 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Vu ségrégée, puis détaillée des positions détenues par sociétés de gestion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0984" y="1826150"/>
            <a:ext cx="6697834" cy="4850394"/>
            <a:chOff x="100984" y="1826150"/>
            <a:chExt cx="6697834" cy="4850394"/>
          </a:xfrm>
        </p:grpSpPr>
        <p:grpSp>
          <p:nvGrpSpPr>
            <p:cNvPr id="11" name="Groupe 10"/>
            <p:cNvGrpSpPr/>
            <p:nvPr/>
          </p:nvGrpSpPr>
          <p:grpSpPr>
            <a:xfrm>
              <a:off x="100984" y="1826150"/>
              <a:ext cx="6697834" cy="4850394"/>
              <a:chOff x="100984" y="1826150"/>
              <a:chExt cx="6697834" cy="4850394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00984" y="1826150"/>
                <a:ext cx="5299207" cy="4850394"/>
                <a:chOff x="966923" y="2439191"/>
                <a:chExt cx="4638690" cy="4245819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044700" y="3361267"/>
                  <a:ext cx="543983" cy="122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2"/>
                      </a:solidFill>
                    </a:rPr>
                    <a:t>2 COMPTES</a:t>
                  </a:r>
                  <a:endParaRPr lang="en-US" sz="6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073" y="1995437"/>
                <a:ext cx="5860007" cy="3437563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 rotWithShape="1">
              <a:blip r:embed="rId6"/>
              <a:srcRect r="825"/>
              <a:stretch/>
            </p:blipFill>
            <p:spPr>
              <a:xfrm>
                <a:off x="1757156" y="4041172"/>
                <a:ext cx="5041662" cy="2094012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073" y="223803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361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402795" cy="12201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des </a:t>
            </a:r>
            <a:r>
              <a:rPr lang="en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ouvertures </a:t>
            </a:r>
            <a:r>
              <a:rPr lang="en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compte-registre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17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7584707" y="3079283"/>
            <a:ext cx="4607293" cy="2833837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Recherche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demandes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par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référence, par fonds ou par TA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Contextualisation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demandes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selon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filtre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sélectionné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Export des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demandes </a:t>
            </a:r>
            <a:r>
              <a:rPr lang="fr-FR" sz="2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sur fichier </a:t>
            </a: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Excel</a:t>
            </a:r>
          </a:p>
          <a:p>
            <a:pPr defTabSz="609585">
              <a:buClr>
                <a:srgbClr val="D0131A"/>
              </a:buClr>
              <a:buSzPct val="60000"/>
            </a:pPr>
            <a:r>
              <a:rPr lang="fr-FR" sz="14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endParaRPr lang="fr-FR"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Accès à la synthèse des demandes d’ouverture de compte-registres</a:t>
            </a:r>
            <a:endParaRPr lang="fr-FR" sz="20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en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95255" y="1828349"/>
            <a:ext cx="6135356" cy="4856661"/>
            <a:chOff x="195255" y="1828349"/>
            <a:chExt cx="6135356" cy="4856661"/>
          </a:xfrm>
        </p:grpSpPr>
        <p:grpSp>
          <p:nvGrpSpPr>
            <p:cNvPr id="3" name="Groupe 2"/>
            <p:cNvGrpSpPr/>
            <p:nvPr/>
          </p:nvGrpSpPr>
          <p:grpSpPr>
            <a:xfrm>
              <a:off x="195255" y="1828349"/>
              <a:ext cx="6135356" cy="4856661"/>
              <a:chOff x="195255" y="1828349"/>
              <a:chExt cx="6135356" cy="4856661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95255" y="1828349"/>
                <a:ext cx="5306054" cy="4856661"/>
                <a:chOff x="966923" y="2439191"/>
                <a:chExt cx="4638690" cy="4245819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044700" y="3361267"/>
                  <a:ext cx="543983" cy="122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2"/>
                      </a:solidFill>
                    </a:rPr>
                    <a:t>2 COMPTES</a:t>
                  </a:r>
                  <a:endParaRPr lang="en-US" sz="6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52" y="2002353"/>
                <a:ext cx="5937359" cy="3462686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252" y="223803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15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facile à vos fonds favoris</a:t>
            </a:r>
            <a:endParaRPr lang="fr-FR" sz="32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 txBox="1">
            <a:spLocks/>
          </p:cNvSpPr>
          <p:nvPr/>
        </p:nvSpPr>
        <p:spPr>
          <a:xfrm>
            <a:off x="7584707" y="3509517"/>
            <a:ext cx="4607293" cy="1955521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Gérez votre liste de fonds préférés via le sélecteur de fonds à tout moment</a:t>
            </a:r>
          </a:p>
          <a:p>
            <a:pPr defTabSz="609585">
              <a:buClr>
                <a:srgbClr val="D0131A"/>
              </a:buClr>
              <a:buSzPct val="60000"/>
            </a:pPr>
            <a:r>
              <a:rPr lang="fr-FR" sz="14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Facilitez l'accès à vos fonds pour les ordres de </a:t>
            </a:r>
            <a:r>
              <a:rPr lang="fr-FR" sz="18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souscription/rachat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Une liste différente par utilisateur</a:t>
            </a:r>
            <a:endParaRPr lang="fr-FR" sz="18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18</a:t>
            </a:r>
            <a:endParaRPr lang="fr-FR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fr-FR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95255" y="1828349"/>
            <a:ext cx="6172206" cy="4856661"/>
            <a:chOff x="195255" y="1828349"/>
            <a:chExt cx="6172206" cy="4856661"/>
          </a:xfrm>
        </p:grpSpPr>
        <p:grpSp>
          <p:nvGrpSpPr>
            <p:cNvPr id="5" name="Groupe 4"/>
            <p:cNvGrpSpPr/>
            <p:nvPr/>
          </p:nvGrpSpPr>
          <p:grpSpPr>
            <a:xfrm>
              <a:off x="195255" y="1828349"/>
              <a:ext cx="6172206" cy="4856661"/>
              <a:chOff x="195255" y="1828349"/>
              <a:chExt cx="6172206" cy="4856661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95255" y="1828349"/>
                <a:ext cx="5306054" cy="4856661"/>
                <a:chOff x="966923" y="2439191"/>
                <a:chExt cx="4638690" cy="4245819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044700" y="3361267"/>
                  <a:ext cx="543983" cy="122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600" dirty="0" smtClean="0">
                      <a:solidFill>
                        <a:schemeClr val="tx2"/>
                      </a:solidFill>
                    </a:rPr>
                    <a:t>2 COMPTES</a:t>
                  </a:r>
                  <a:endParaRPr lang="fr-FR" sz="6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52" y="2000152"/>
                <a:ext cx="5974209" cy="347653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3252" y="223803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84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760"/>
            <a:endParaRPr lang="fr-FR" sz="3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33324" y="2582348"/>
            <a:ext cx="3313471" cy="3195505"/>
          </a:xfrm>
          <a:prstGeom prst="rect">
            <a:avLst/>
          </a:prstGeom>
          <a:solidFill>
            <a:srgbClr val="24B4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322573" y="2731530"/>
            <a:ext cx="3534971" cy="3235581"/>
            <a:chOff x="4322573" y="2731530"/>
            <a:chExt cx="3534971" cy="3235581"/>
          </a:xfrm>
        </p:grpSpPr>
        <p:pic>
          <p:nvPicPr>
            <p:cNvPr id="48" name="Image 4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"/>
            <a:stretch/>
          </p:blipFill>
          <p:spPr>
            <a:xfrm>
              <a:off x="4322573" y="2731530"/>
              <a:ext cx="3534971" cy="323558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3322" y="2877735"/>
              <a:ext cx="3297512" cy="1944463"/>
            </a:xfrm>
            <a:prstGeom prst="rect">
              <a:avLst/>
            </a:prstGeom>
          </p:spPr>
        </p:pic>
      </p:grpSp>
      <p:grpSp>
        <p:nvGrpSpPr>
          <p:cNvPr id="7" name="Groupe 6"/>
          <p:cNvGrpSpPr/>
          <p:nvPr/>
        </p:nvGrpSpPr>
        <p:grpSpPr>
          <a:xfrm>
            <a:off x="4434348" y="504971"/>
            <a:ext cx="3313471" cy="963561"/>
            <a:chOff x="4434348" y="919295"/>
            <a:chExt cx="3313471" cy="963561"/>
          </a:xfrm>
        </p:grpSpPr>
        <p:sp>
          <p:nvSpPr>
            <p:cNvPr id="2" name="Rectangle 1"/>
            <p:cNvSpPr/>
            <p:nvPr/>
          </p:nvSpPr>
          <p:spPr>
            <a:xfrm>
              <a:off x="4434348" y="919295"/>
              <a:ext cx="3313471" cy="963561"/>
            </a:xfrm>
            <a:prstGeom prst="rect">
              <a:avLst/>
            </a:prstGeom>
            <a:solidFill>
              <a:srgbClr val="24B4B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718" y="1051920"/>
              <a:ext cx="2740729" cy="698313"/>
            </a:xfrm>
            <a:prstGeom prst="rect">
              <a:avLst/>
            </a:prstGeom>
          </p:spPr>
        </p:pic>
      </p:grpSp>
      <p:sp>
        <p:nvSpPr>
          <p:cNvPr id="35" name="Rectangle 34"/>
          <p:cNvSpPr/>
          <p:nvPr/>
        </p:nvSpPr>
        <p:spPr>
          <a:xfrm>
            <a:off x="367683" y="2582348"/>
            <a:ext cx="3313471" cy="3195505"/>
          </a:xfrm>
          <a:prstGeom prst="rect">
            <a:avLst/>
          </a:prstGeom>
          <a:solidFill>
            <a:srgbClr val="24B4BC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8498965" y="2582348"/>
            <a:ext cx="3313471" cy="3195505"/>
          </a:xfrm>
          <a:prstGeom prst="rect">
            <a:avLst/>
          </a:prstGeom>
          <a:solidFill>
            <a:srgbClr val="24B4BC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en angle 9"/>
          <p:cNvCxnSpPr>
            <a:stCxn id="2" idx="2"/>
            <a:endCxn id="35" idx="0"/>
          </p:cNvCxnSpPr>
          <p:nvPr/>
        </p:nvCxnSpPr>
        <p:spPr>
          <a:xfrm rot="5400000">
            <a:off x="3500844" y="-7892"/>
            <a:ext cx="1113816" cy="40666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>
            <a:stCxn id="2" idx="2"/>
            <a:endCxn id="36" idx="0"/>
          </p:cNvCxnSpPr>
          <p:nvPr/>
        </p:nvCxnSpPr>
        <p:spPr>
          <a:xfrm rot="5400000">
            <a:off x="5533664" y="2024928"/>
            <a:ext cx="1113816" cy="1024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ngle 39"/>
          <p:cNvCxnSpPr>
            <a:stCxn id="2" idx="2"/>
            <a:endCxn id="38" idx="0"/>
          </p:cNvCxnSpPr>
          <p:nvPr/>
        </p:nvCxnSpPr>
        <p:spPr>
          <a:xfrm rot="16200000" flipH="1">
            <a:off x="7566484" y="-6869"/>
            <a:ext cx="1113816" cy="4064617"/>
          </a:xfrm>
          <a:prstGeom prst="bentConnector3">
            <a:avLst>
              <a:gd name="adj1" fmla="val 500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e 59"/>
          <p:cNvGrpSpPr/>
          <p:nvPr/>
        </p:nvGrpSpPr>
        <p:grpSpPr>
          <a:xfrm>
            <a:off x="256932" y="2714970"/>
            <a:ext cx="3534971" cy="3235581"/>
            <a:chOff x="256932" y="3239595"/>
            <a:chExt cx="3534971" cy="3235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0" name="Groupe 49"/>
            <p:cNvGrpSpPr/>
            <p:nvPr/>
          </p:nvGrpSpPr>
          <p:grpSpPr>
            <a:xfrm>
              <a:off x="256932" y="3239595"/>
              <a:ext cx="3534971" cy="3235581"/>
              <a:chOff x="2362201" y="771159"/>
              <a:chExt cx="6343156" cy="580592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51" name="Image 5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2362201" y="771159"/>
                <a:ext cx="6343156" cy="580592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2" name="Image 5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6510" y="1006476"/>
                <a:ext cx="5814758" cy="349779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57" name="Image 56"/>
            <p:cNvPicPr>
              <a:picLocks noChangeAspect="1"/>
            </p:cNvPicPr>
            <p:nvPr/>
          </p:nvPicPr>
          <p:blipFill rotWithShape="1">
            <a:blip r:embed="rId7"/>
            <a:srcRect t="1" b="1509"/>
            <a:stretch/>
          </p:blipFill>
          <p:spPr>
            <a:xfrm>
              <a:off x="376652" y="3370735"/>
              <a:ext cx="3304502" cy="2007715"/>
            </a:xfrm>
            <a:prstGeom prst="rect">
              <a:avLst/>
            </a:prstGeom>
          </p:spPr>
        </p:pic>
      </p:grpSp>
      <p:grpSp>
        <p:nvGrpSpPr>
          <p:cNvPr id="59" name="Groupe 58"/>
          <p:cNvGrpSpPr/>
          <p:nvPr/>
        </p:nvGrpSpPr>
        <p:grpSpPr>
          <a:xfrm>
            <a:off x="8388214" y="2714970"/>
            <a:ext cx="3534971" cy="3235581"/>
            <a:chOff x="8388214" y="3239595"/>
            <a:chExt cx="3534971" cy="3235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53" name="Groupe 52"/>
            <p:cNvGrpSpPr/>
            <p:nvPr/>
          </p:nvGrpSpPr>
          <p:grpSpPr>
            <a:xfrm>
              <a:off x="8388214" y="3239595"/>
              <a:ext cx="3534971" cy="3235581"/>
              <a:chOff x="2362201" y="771159"/>
              <a:chExt cx="6343156" cy="580592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54" name="Image 5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2362201" y="771159"/>
                <a:ext cx="6343156" cy="580592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6510" y="1006476"/>
                <a:ext cx="5814758" cy="349779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58" name="Image 57"/>
            <p:cNvPicPr>
              <a:picLocks noChangeAspect="1"/>
            </p:cNvPicPr>
            <p:nvPr/>
          </p:nvPicPr>
          <p:blipFill rotWithShape="1">
            <a:blip r:embed="rId8"/>
            <a:srcRect l="265" r="-1" b="178"/>
            <a:stretch/>
          </p:blipFill>
          <p:spPr>
            <a:xfrm>
              <a:off x="8535510" y="3370736"/>
              <a:ext cx="3240500" cy="1964851"/>
            </a:xfrm>
            <a:prstGeom prst="rect">
              <a:avLst/>
            </a:prstGeom>
          </p:spPr>
        </p:pic>
      </p:grpSp>
      <p:sp>
        <p:nvSpPr>
          <p:cNvPr id="64" name="Rectangle à coins arrondis 63"/>
          <p:cNvSpPr/>
          <p:nvPr/>
        </p:nvSpPr>
        <p:spPr>
          <a:xfrm>
            <a:off x="9166923" y="5612444"/>
            <a:ext cx="1977552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ETF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6" name="Rectangle à coins arrondis 65"/>
          <p:cNvSpPr/>
          <p:nvPr/>
        </p:nvSpPr>
        <p:spPr>
          <a:xfrm>
            <a:off x="980160" y="5612444"/>
            <a:ext cx="1977552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Hub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479211" y="6066760"/>
            <a:ext cx="2979449" cy="412724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333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Echange de fichiers réglementaires</a:t>
            </a:r>
            <a:endParaRPr lang="fr-FR" sz="1333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Rectangle à coins arrondis 67"/>
          <p:cNvSpPr/>
          <p:nvPr/>
        </p:nvSpPr>
        <p:spPr>
          <a:xfrm>
            <a:off x="4606275" y="6155872"/>
            <a:ext cx="2979449" cy="412724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Recherche et investissement dans des parts de fonds</a:t>
            </a:r>
          </a:p>
        </p:txBody>
      </p:sp>
      <p:sp>
        <p:nvSpPr>
          <p:cNvPr id="69" name="Rectangle à coins arrondis 68"/>
          <p:cNvSpPr/>
          <p:nvPr/>
        </p:nvSpPr>
        <p:spPr>
          <a:xfrm>
            <a:off x="8326325" y="6144930"/>
            <a:ext cx="3658747" cy="412724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333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portail d’accès au marché primaire des ETFs </a:t>
            </a:r>
            <a:endParaRPr lang="en" sz="1333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0" name="Rectangle à coins arrondis 69"/>
          <p:cNvSpPr/>
          <p:nvPr/>
        </p:nvSpPr>
        <p:spPr>
          <a:xfrm>
            <a:off x="5734777" y="2189169"/>
            <a:ext cx="706887" cy="183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</a:t>
            </a:r>
            <a:endParaRPr lang="fr-FR" sz="1200" b="1" dirty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1" name="Rectangle à coins arrondis 70"/>
          <p:cNvSpPr/>
          <p:nvPr/>
        </p:nvSpPr>
        <p:spPr>
          <a:xfrm>
            <a:off x="9798577" y="2189169"/>
            <a:ext cx="706887" cy="183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  <a:endParaRPr lang="fr-FR" sz="1200" b="1" dirty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2" name="Rectangle à coins arrondis 71"/>
          <p:cNvSpPr/>
          <p:nvPr/>
        </p:nvSpPr>
        <p:spPr>
          <a:xfrm>
            <a:off x="1670973" y="2189169"/>
            <a:ext cx="706887" cy="1831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2017</a:t>
            </a:r>
            <a:endParaRPr lang="fr-FR" sz="1200" b="1" dirty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1" name="Rectangle à coins arrondis 90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lang="fr-FR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5101176" y="5612444"/>
            <a:ext cx="1977552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Market Place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3321" y="3013754"/>
            <a:ext cx="386608" cy="13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/>
          <a:stretch/>
        </p:blipFill>
        <p:spPr>
          <a:xfrm>
            <a:off x="-8467" y="1227985"/>
            <a:ext cx="2641592" cy="5157663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Création </a:t>
            </a:r>
            <a:r>
              <a:rPr lang="fr-FR" sz="3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d’ordres en masse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"/>
          <p:cNvSpPr txBox="1">
            <a:spLocks/>
          </p:cNvSpPr>
          <p:nvPr/>
        </p:nvSpPr>
        <p:spPr>
          <a:xfrm>
            <a:off x="7584707" y="2575787"/>
            <a:ext cx="4607293" cy="2826718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Envoi en une seule fois via un fichier jusqu’à 50 transactions</a:t>
            </a: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Contrôle de cohérence du contenu de chaque fichier déposé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8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Respect des droits donnés aux utilisateurs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Historique des fichiers de transactions déposés disponible à tout moment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19</a:t>
            </a:r>
            <a:endParaRPr lang="fr-FR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Fonctionnalité</a:t>
            </a:r>
            <a:endParaRPr lang="fr-FR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95254" y="1811416"/>
            <a:ext cx="6158438" cy="4856661"/>
            <a:chOff x="195254" y="1811416"/>
            <a:chExt cx="6158438" cy="4856661"/>
          </a:xfrm>
        </p:grpSpPr>
        <p:grpSp>
          <p:nvGrpSpPr>
            <p:cNvPr id="5" name="Groupe 4"/>
            <p:cNvGrpSpPr/>
            <p:nvPr/>
          </p:nvGrpSpPr>
          <p:grpSpPr>
            <a:xfrm>
              <a:off x="195254" y="1811416"/>
              <a:ext cx="6158438" cy="4856661"/>
              <a:chOff x="195255" y="1828349"/>
              <a:chExt cx="6158438" cy="4856661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95255" y="1828349"/>
                <a:ext cx="5306054" cy="4856661"/>
                <a:chOff x="966923" y="2439191"/>
                <a:chExt cx="4638690" cy="4245819"/>
              </a:xfrm>
            </p:grpSpPr>
            <p:pic>
              <p:nvPicPr>
                <p:cNvPr id="23" name="Image 2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966923" y="2439191"/>
                  <a:ext cx="4638690" cy="4245819"/>
                </a:xfrm>
                <a:prstGeom prst="rect">
                  <a:avLst/>
                </a:prstGeom>
              </p:spPr>
            </p:pic>
            <p:sp>
              <p:nvSpPr>
                <p:cNvPr id="4" name="Rectangle 3"/>
                <p:cNvSpPr/>
                <p:nvPr/>
              </p:nvSpPr>
              <p:spPr>
                <a:xfrm>
                  <a:off x="2044700" y="3361267"/>
                  <a:ext cx="543983" cy="122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600" dirty="0" smtClean="0">
                      <a:solidFill>
                        <a:schemeClr val="tx2"/>
                      </a:solidFill>
                    </a:rPr>
                    <a:t>2 COMPTES</a:t>
                  </a:r>
                  <a:endParaRPr lang="fr-FR" sz="6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18" name="Image 1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3252" y="2000152"/>
                <a:ext cx="5960441" cy="347653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6"/>
            <a:srcRect t="1441"/>
            <a:stretch/>
          </p:blipFill>
          <p:spPr>
            <a:xfrm>
              <a:off x="997806" y="2214033"/>
              <a:ext cx="5355886" cy="3263704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3252" y="2238034"/>
              <a:ext cx="604554" cy="2074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67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43288" y="2536363"/>
            <a:ext cx="10905423" cy="178527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Canal #2</a:t>
            </a:r>
          </a:p>
          <a:p>
            <a:pPr lvl="0" algn="ctr">
              <a:defRPr/>
            </a:pPr>
            <a:r>
              <a:rPr lang="fr-FR" sz="4000" b="1" dirty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à tous les fonds OPCVM et FIA via un </a:t>
            </a:r>
            <a:r>
              <a:rPr lang="fr-FR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compte-titre </a:t>
            </a:r>
            <a:r>
              <a:rPr lang="fr-FR" sz="40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endParaRPr lang="fr-FR" sz="40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endParaRPr lang="fr-FR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461" y="6312851"/>
            <a:ext cx="1032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FR" sz="2000" b="1" dirty="0" smtClean="0">
                <a:solidFill>
                  <a:schemeClr val="bg1"/>
                </a:solidFill>
                <a:latin typeface="Calibri" panose="020F0502020204030204"/>
              </a:rPr>
              <a:t>* </a:t>
            </a:r>
            <a:r>
              <a:rPr lang="fr-FR" sz="2000" b="1" dirty="0" smtClean="0">
                <a:solidFill>
                  <a:srgbClr val="44546A"/>
                </a:solidFill>
                <a:latin typeface="Calibri" panose="020F0502020204030204"/>
              </a:rPr>
              <a:t>Réservé aux détenteurs d’un compte cash et titre auprès de CACEIS Bank ou de CA-CIB</a:t>
            </a:r>
            <a:endParaRPr lang="fr-FR" sz="3600" b="1" dirty="0">
              <a:solidFill>
                <a:srgbClr val="44546A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166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0221"/>
          <a:stretch/>
        </p:blipFill>
        <p:spPr>
          <a:xfrm>
            <a:off x="0" y="2134268"/>
            <a:ext cx="2564427" cy="5139373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95254" y="526697"/>
            <a:ext cx="11724639" cy="1703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Alternative réservée aux clients de CACEIS ou de CA-CIB </a:t>
            </a:r>
          </a:p>
          <a:p>
            <a:pPr algn="ctr" defTabSz="685800"/>
            <a:r>
              <a:rPr lang="fr-FR" sz="20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Choisissez de passer vos ordres via votre </a:t>
            </a:r>
            <a:r>
              <a:rPr lang="fr-FR" sz="20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compte-titres </a:t>
            </a:r>
            <a:r>
              <a:rPr lang="fr-FR" sz="20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 CACEIS ou à CA-CIB</a:t>
            </a:r>
            <a:endParaRPr lang="fr-FR" sz="20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</a:t>
            </a:r>
            <a:endParaRPr lang="fr-FR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25822" y="3050166"/>
            <a:ext cx="6183816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algn="just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Utiliser les services de Fund Execution de CACEIS</a:t>
            </a:r>
            <a:endParaRPr lang="fr-FR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25821" y="3671485"/>
            <a:ext cx="6183817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algn="just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Règlements sur vos comptes cash et titres</a:t>
            </a:r>
            <a:endParaRPr lang="fr-FR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135893" y="4292804"/>
            <a:ext cx="6183817" cy="996722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Même fonctionnalités qu’avec les Ordres </a:t>
            </a:r>
            <a:r>
              <a:rPr lang="fr-FR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</a:t>
            </a:r>
            <a:r>
              <a:rPr lang="fr-FR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irects sans le module KYC et les demandes d’ouverture de compte-registres</a:t>
            </a:r>
            <a:endParaRPr lang="fr-FR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6915833" y="2393251"/>
            <a:ext cx="4506022" cy="4124388"/>
            <a:chOff x="6915833" y="2393251"/>
            <a:chExt cx="4506022" cy="4124388"/>
          </a:xfrm>
        </p:grpSpPr>
        <p:grpSp>
          <p:nvGrpSpPr>
            <p:cNvPr id="11" name="Groupe 10"/>
            <p:cNvGrpSpPr/>
            <p:nvPr/>
          </p:nvGrpSpPr>
          <p:grpSpPr>
            <a:xfrm>
              <a:off x="6915833" y="2393251"/>
              <a:ext cx="4506022" cy="4124388"/>
              <a:chOff x="6983566" y="2352612"/>
              <a:chExt cx="4506022" cy="4124388"/>
            </a:xfrm>
          </p:grpSpPr>
          <p:grpSp>
            <p:nvGrpSpPr>
              <p:cNvPr id="12" name="Groupe 11"/>
              <p:cNvGrpSpPr/>
              <p:nvPr/>
            </p:nvGrpSpPr>
            <p:grpSpPr>
              <a:xfrm>
                <a:off x="6983566" y="2352612"/>
                <a:ext cx="4506022" cy="4124388"/>
                <a:chOff x="1442709" y="2350063"/>
                <a:chExt cx="4638690" cy="4245819"/>
              </a:xfrm>
            </p:grpSpPr>
            <p:pic>
              <p:nvPicPr>
                <p:cNvPr id="14" name="Image 13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0"/>
                <a:stretch/>
              </p:blipFill>
              <p:spPr>
                <a:xfrm>
                  <a:off x="1442709" y="2350063"/>
                  <a:ext cx="4638690" cy="4245819"/>
                </a:xfrm>
                <a:prstGeom prst="rect">
                  <a:avLst/>
                </a:prstGeom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2044700" y="3361267"/>
                  <a:ext cx="543983" cy="1227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600" dirty="0" smtClean="0">
                      <a:solidFill>
                        <a:schemeClr val="tx2"/>
                      </a:solidFill>
                    </a:rPr>
                    <a:t>2 COMPTES</a:t>
                  </a:r>
                  <a:endParaRPr lang="fr-FR" sz="600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4" name="Image 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3600" y="2533621"/>
                <a:ext cx="4205954" cy="2504045"/>
              </a:xfrm>
              <a:prstGeom prst="rect">
                <a:avLst/>
              </a:prstGeom>
            </p:spPr>
          </p:pic>
        </p:grp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65867" y="2737359"/>
              <a:ext cx="434740" cy="9646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51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72721" y="2468153"/>
            <a:ext cx="11786134" cy="178527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TEEPI Market Place</a:t>
            </a:r>
            <a:endParaRPr kumimoji="0" lang="e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administration des droits totalement sécurisée et principalement à la main des utilisateurs </a:t>
            </a:r>
            <a:r>
              <a:rPr lang="en" sz="40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460" y="6312851"/>
            <a:ext cx="1102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FR" b="1" dirty="0" smtClean="0">
                <a:solidFill>
                  <a:schemeClr val="bg1"/>
                </a:solidFill>
                <a:latin typeface="Calibri" panose="020F0502020204030204"/>
              </a:rPr>
              <a:t>* </a:t>
            </a:r>
            <a:r>
              <a:rPr lang="fr-FR" b="1" dirty="0" smtClean="0">
                <a:solidFill>
                  <a:srgbClr val="44546A"/>
                </a:solidFill>
                <a:latin typeface="Calibri" panose="020F0502020204030204"/>
              </a:rPr>
              <a:t>Seules les attributions de droits de validations des ordres et des DOCNs nécessitent une validation de CACEIS</a:t>
            </a:r>
            <a:endParaRPr lang="fr-FR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4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3200" b="1" dirty="0" smtClean="0">
                <a:solidFill>
                  <a:srgbClr val="26B7BB"/>
                </a:solidFill>
              </a:rPr>
              <a:t>Gestion des droits et des seuils d’investissement</a:t>
            </a:r>
            <a:endParaRPr lang="fr-FR" sz="3200" b="1" dirty="0">
              <a:solidFill>
                <a:srgbClr val="26B7BB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rgbClr val="24B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rgbClr val="24B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Administration</a:t>
            </a:r>
            <a:endParaRPr lang="fr-FR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</a:t>
            </a:r>
            <a:endParaRPr lang="fr-FR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25916" y="2088909"/>
            <a:ext cx="5581361" cy="5108651"/>
            <a:chOff x="1025916" y="2088909"/>
            <a:chExt cx="5581361" cy="5108651"/>
          </a:xfrm>
        </p:grpSpPr>
        <p:grpSp>
          <p:nvGrpSpPr>
            <p:cNvPr id="6" name="Groupe 5"/>
            <p:cNvGrpSpPr/>
            <p:nvPr/>
          </p:nvGrpSpPr>
          <p:grpSpPr>
            <a:xfrm>
              <a:off x="1025916" y="2088909"/>
              <a:ext cx="5581361" cy="5108651"/>
              <a:chOff x="966923" y="2439191"/>
              <a:chExt cx="4638690" cy="4245819"/>
            </a:xfrm>
          </p:grpSpPr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966923" y="2439191"/>
                <a:ext cx="4638690" cy="4245819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2044700" y="3361267"/>
                <a:ext cx="543983" cy="1227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600" dirty="0" smtClean="0">
                    <a:solidFill>
                      <a:schemeClr val="tx2"/>
                    </a:solidFill>
                  </a:rPr>
                  <a:t>2 COMPTES</a:t>
                </a:r>
                <a:endParaRPr lang="fr-FR" sz="6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8946" y="2275841"/>
              <a:ext cx="5195300" cy="3220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Title 2"/>
          <p:cNvSpPr txBox="1">
            <a:spLocks/>
          </p:cNvSpPr>
          <p:nvPr/>
        </p:nvSpPr>
        <p:spPr>
          <a:xfrm>
            <a:off x="7584707" y="2133286"/>
            <a:ext cx="4607293" cy="3888065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Chaque investisseur nomme un « Administrateur » (signature autorisée </a:t>
            </a:r>
            <a:r>
              <a:rPr lang="fr-FR" sz="2000" b="1" dirty="0" smtClean="0">
                <a:solidFill>
                  <a:srgbClr val="26B7BB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*</a:t>
            </a:r>
            <a:r>
              <a:rPr lang="fr-FR" sz="2000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)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b="1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Différents niveaux de droits permettant de bénéficier ou non de différents accès à chaque fonction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b="1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Limite de montant d’investissement (par investisseur) applicable pour la validation des ordres de souscription</a:t>
            </a:r>
          </a:p>
          <a:p>
            <a:pPr defTabSz="609585">
              <a:buClr>
                <a:srgbClr val="D0131A"/>
              </a:buClr>
              <a:buSzPct val="60000"/>
            </a:pPr>
            <a:endParaRPr lang="fr-FR" sz="1400" b="1" dirty="0" smtClean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21166" indent="-234945" defTabSz="609585"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b="1" dirty="0" smtClean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Activation possible d’une validation 4 yeux pour les ordres et les demandes d’ouverture de compte-registres</a:t>
            </a:r>
            <a:endParaRPr lang="fr-FR" sz="2000" b="1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0519" y="6275643"/>
            <a:ext cx="11338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26B7BB"/>
                </a:solidFill>
                <a:latin typeface="Lato Regular" panose="020F0502020204030203" pitchFamily="34" charset="0"/>
              </a:rPr>
              <a:t>* </a:t>
            </a:r>
            <a:r>
              <a:rPr lang="fr-FR" sz="1100" dirty="0">
                <a:solidFill>
                  <a:srgbClr val="52575F"/>
                </a:solidFill>
                <a:latin typeface="Lato Regular" panose="020F0502020204030203" pitchFamily="34" charset="0"/>
              </a:rPr>
              <a:t>Toute demande de création/suppression d'accès et de gestion des droits des utilisateurs sur TEEPI Market Place doit être adressée par un signataire autorisé ou une personne officiellement </a:t>
            </a:r>
            <a:r>
              <a:rPr lang="fr-FR" sz="1100" dirty="0" smtClean="0">
                <a:solidFill>
                  <a:srgbClr val="52575F"/>
                </a:solidFill>
                <a:latin typeface="Lato Regular" panose="020F0502020204030203" pitchFamily="34" charset="0"/>
              </a:rPr>
              <a:t>habilitée à le faire </a:t>
            </a:r>
            <a:r>
              <a:rPr lang="fr-FR" sz="1100" dirty="0">
                <a:solidFill>
                  <a:srgbClr val="52575F"/>
                </a:solidFill>
                <a:latin typeface="Lato Regular" panose="020F0502020204030203" pitchFamily="34" charset="0"/>
              </a:rPr>
              <a:t>par délégation de signataires </a:t>
            </a:r>
            <a:r>
              <a:rPr lang="fr-FR" sz="1100" dirty="0" smtClean="0">
                <a:solidFill>
                  <a:srgbClr val="52575F"/>
                </a:solidFill>
                <a:latin typeface="Lato Regular" panose="020F0502020204030203" pitchFamily="34" charset="0"/>
              </a:rPr>
              <a:t>autorisés</a:t>
            </a:r>
            <a:endParaRPr lang="fr-FR" sz="1100" dirty="0">
              <a:solidFill>
                <a:srgbClr val="52575F"/>
              </a:solidFill>
              <a:latin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7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8783" t="27692"/>
          <a:stretch/>
        </p:blipFill>
        <p:spPr>
          <a:xfrm rot="10800000">
            <a:off x="9546749" y="3124391"/>
            <a:ext cx="2641592" cy="3729376"/>
          </a:xfrm>
          <a:prstGeom prst="rect">
            <a:avLst/>
          </a:prstGeom>
        </p:spPr>
      </p:pic>
      <p:sp>
        <p:nvSpPr>
          <p:cNvPr id="22" name="Rectangle à coins arrondis 21"/>
          <p:cNvSpPr/>
          <p:nvPr/>
        </p:nvSpPr>
        <p:spPr>
          <a:xfrm>
            <a:off x="195254" y="525801"/>
            <a:ext cx="11724639" cy="13875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3200" b="1" dirty="0" smtClean="0">
                <a:solidFill>
                  <a:prstClr val="white"/>
                </a:solidFill>
              </a:rPr>
              <a:t>Liste des droits disponibles dans TEEPI Market Place</a:t>
            </a:r>
            <a:endParaRPr lang="fr-FR" sz="3200" b="1" dirty="0">
              <a:solidFill>
                <a:prstClr val="white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704959" y="525801"/>
            <a:ext cx="106348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V="1">
            <a:off x="11598049" y="1019608"/>
            <a:ext cx="0" cy="81500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à coins arrondis 23"/>
          <p:cNvSpPr/>
          <p:nvPr/>
        </p:nvSpPr>
        <p:spPr>
          <a:xfrm>
            <a:off x="11088735" y="350282"/>
            <a:ext cx="1018628" cy="4479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9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Administration</a:t>
            </a:r>
            <a:endParaRPr lang="fr-FR" sz="14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476900" y="2271227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0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2295386" y="2271227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Recherche de fonds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476900" y="2765746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1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Title 2"/>
          <p:cNvSpPr txBox="1">
            <a:spLocks/>
          </p:cNvSpPr>
          <p:nvPr/>
        </p:nvSpPr>
        <p:spPr>
          <a:xfrm>
            <a:off x="2295386" y="2765746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des ordres et positions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476900" y="3260265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2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2295386" y="3260265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 investisseur et suivi des ouvertures de compte-registres (Lecture)</a:t>
            </a:r>
            <a:endParaRPr lang="fr-FR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476900" y="3732022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3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0" name="Title 2"/>
          <p:cNvSpPr txBox="1">
            <a:spLocks/>
          </p:cNvSpPr>
          <p:nvPr/>
        </p:nvSpPr>
        <p:spPr>
          <a:xfrm>
            <a:off x="2295386" y="3732022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Profil </a:t>
            </a:r>
            <a:r>
              <a:rPr lang="fr-FR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investisseur </a:t>
            </a: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(Edition)</a:t>
            </a:r>
            <a:endParaRPr lang="fr-FR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476900" y="4203779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4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2295386" y="4203779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Ouverture d’un compte-registre via TEEPI Market Place</a:t>
            </a:r>
            <a:endParaRPr lang="fr-FR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76900" y="4712129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5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2295386" y="4712129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Saisie ordre </a:t>
            </a:r>
            <a:r>
              <a:rPr lang="fr-FR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souscription / rachat de parts de fonds</a:t>
            </a:r>
          </a:p>
        </p:txBody>
      </p:sp>
      <p:sp>
        <p:nvSpPr>
          <p:cNvPr id="38" name="Rectangle à coins arrondis 37"/>
          <p:cNvSpPr/>
          <p:nvPr/>
        </p:nvSpPr>
        <p:spPr>
          <a:xfrm>
            <a:off x="476900" y="5213890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6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2295386" y="5213890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Validation demande ouverture de compte</a:t>
            </a:r>
            <a:endParaRPr lang="fr-FR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476900" y="5694756"/>
            <a:ext cx="1550038" cy="28044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16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Niveau 7</a:t>
            </a:r>
            <a:endParaRPr lang="fr-FR" sz="16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2295386" y="5694756"/>
            <a:ext cx="6937104" cy="280443"/>
          </a:xfrm>
          <a:prstGeom prst="round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Validation d’un ordre de souscription / rachat</a:t>
            </a:r>
            <a:endParaRPr lang="fr-FR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250519" y="6275643"/>
            <a:ext cx="113382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chemeClr val="bg1"/>
                </a:solidFill>
                <a:latin typeface="Lato Regular" panose="020F0502020204030203" pitchFamily="34" charset="0"/>
              </a:rPr>
              <a:t>Les niveaux 2, 3, 4 et 6 ne sont pas applicables pour les ordres via le compte bancaire (Canal #2)</a:t>
            </a:r>
          </a:p>
        </p:txBody>
      </p:sp>
      <p:sp>
        <p:nvSpPr>
          <p:cNvPr id="42" name="Rectangle à coins arrondis 41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</a:t>
            </a:r>
            <a:endParaRPr lang="en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6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2400"/>
          </a:p>
        </p:txBody>
      </p:sp>
      <p:grpSp>
        <p:nvGrpSpPr>
          <p:cNvPr id="3" name="Groupe 2"/>
          <p:cNvGrpSpPr/>
          <p:nvPr/>
        </p:nvGrpSpPr>
        <p:grpSpPr>
          <a:xfrm>
            <a:off x="481347" y="4072863"/>
            <a:ext cx="1647030" cy="1599377"/>
            <a:chOff x="2499776" y="166706"/>
            <a:chExt cx="1647030" cy="1599377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3083319" y="166706"/>
              <a:ext cx="1063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flipV="1">
              <a:off x="2499776" y="951074"/>
              <a:ext cx="0" cy="8150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4327383" y="4072863"/>
            <a:ext cx="1647030" cy="1599377"/>
            <a:chOff x="2499776" y="166706"/>
            <a:chExt cx="1647030" cy="1599377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3083319" y="166706"/>
              <a:ext cx="1063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V="1">
              <a:off x="2499776" y="951074"/>
              <a:ext cx="0" cy="8150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8293111" y="4072863"/>
            <a:ext cx="1647030" cy="1599377"/>
            <a:chOff x="2499776" y="166706"/>
            <a:chExt cx="1647030" cy="1599377"/>
          </a:xfrm>
        </p:grpSpPr>
        <p:cxnSp>
          <p:nvCxnSpPr>
            <p:cNvPr id="30" name="Connecteur droit 29"/>
            <p:cNvCxnSpPr/>
            <p:nvPr/>
          </p:nvCxnSpPr>
          <p:spPr>
            <a:xfrm>
              <a:off x="3083319" y="166706"/>
              <a:ext cx="1063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 flipV="1">
              <a:off x="2499776" y="951074"/>
              <a:ext cx="0" cy="8150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7429" y="1764704"/>
            <a:ext cx="2429473" cy="2142810"/>
          </a:xfrm>
          <a:prstGeom prst="rect">
            <a:avLst/>
          </a:prstGeom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616" y="1762426"/>
            <a:ext cx="1929862" cy="2145088"/>
          </a:xfrm>
          <a:prstGeom prst="rect">
            <a:avLst/>
          </a:prstGeom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138" y="1762427"/>
            <a:ext cx="2422528" cy="2145088"/>
          </a:xfrm>
          <a:prstGeom prst="rect">
            <a:avLst/>
          </a:prstGeom>
          <a:ln>
            <a:noFill/>
          </a:ln>
        </p:spPr>
      </p:pic>
      <p:sp>
        <p:nvSpPr>
          <p:cNvPr id="19" name="Title 2"/>
          <p:cNvSpPr txBox="1">
            <a:spLocks/>
          </p:cNvSpPr>
          <p:nvPr/>
        </p:nvSpPr>
        <p:spPr>
          <a:xfrm>
            <a:off x="1307473" y="493772"/>
            <a:ext cx="9577053" cy="68385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Pourquoi rejoindre TEEPI Market Place ?</a:t>
            </a: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2956887" y="1177631"/>
            <a:ext cx="6035051" cy="3892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Investisseurs corporates et institutionnels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6982" y="4428825"/>
            <a:ext cx="3394767" cy="1067199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1166" indent="-234945" defTabSz="609585">
              <a:lnSpc>
                <a:spcPct val="90000"/>
              </a:lnSpc>
              <a:spcBef>
                <a:spcPct val="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Bénéficier d’une solution offrant un accès digital à tous les fonds (multicanal)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27617" y="4428825"/>
            <a:ext cx="3591915" cy="1067199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1166" indent="-234945" defTabSz="609585">
              <a:lnSpc>
                <a:spcPct val="90000"/>
              </a:lnSpc>
              <a:spcBef>
                <a:spcPct val="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Moderniser et sécuriser les processus de souscriptions / rachats de parts de fonds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563494" y="4428825"/>
            <a:ext cx="3394767" cy="1067199"/>
          </a:xfrm>
          <a:prstGeom prst="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21166" indent="-234945" defTabSz="609585">
              <a:lnSpc>
                <a:spcPct val="90000"/>
              </a:lnSpc>
              <a:spcBef>
                <a:spcPct val="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Digitaliser </a:t>
            </a:r>
            <a:r>
              <a:rPr lang="fr-FR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gestion de son KYC et des demandes d’ouvertures de </a:t>
            </a:r>
            <a:r>
              <a:rPr lang="fr-FR" sz="16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compte-registres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1064890" y="5784645"/>
            <a:ext cx="10073544" cy="7268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Utilisation de TEEPI Market Place 100% gratuite pour les investisseurs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26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Ellipse 4"/>
          <p:cNvSpPr/>
          <p:nvPr/>
        </p:nvSpPr>
        <p:spPr>
          <a:xfrm>
            <a:off x="276219" y="1642017"/>
            <a:ext cx="5489728" cy="403920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Espace réservé du contenu 6"/>
          <p:cNvSpPr txBox="1">
            <a:spLocks/>
          </p:cNvSpPr>
          <p:nvPr/>
        </p:nvSpPr>
        <p:spPr>
          <a:xfrm>
            <a:off x="629402" y="3086063"/>
            <a:ext cx="4311924" cy="1472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fr-FR" sz="1870" b="1" dirty="0" smtClean="0">
                <a:solidFill>
                  <a:srgbClr val="24B4BC"/>
                </a:solidFill>
              </a:rPr>
              <a:t>Demande d’accès et session de formation</a:t>
            </a:r>
          </a:p>
          <a:p>
            <a:pPr marL="21166" indent="-234945" defTabSz="60958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en-US" sz="1867" b="1" dirty="0" smtClean="0">
                <a:solidFill>
                  <a:srgbClr val="5257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Investor Services CACEIS Bank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 smtClean="0">
                <a:solidFill>
                  <a:srgbClr val="44546A"/>
                </a:solidFill>
                <a:hlinkClick r:id="rId3"/>
              </a:rPr>
              <a:t>FDS-Investor-Services@caceis.com</a:t>
            </a:r>
            <a:r>
              <a:rPr lang="en-US" sz="1100" dirty="0" smtClean="0">
                <a:solidFill>
                  <a:srgbClr val="44546A"/>
                </a:solidFill>
              </a:rPr>
              <a:t> </a:t>
            </a:r>
            <a:endParaRPr lang="en-US" sz="1100" u="sng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1100" dirty="0" smtClean="0">
                <a:solidFill>
                  <a:schemeClr val="tx2"/>
                </a:solidFill>
              </a:rPr>
              <a:t>LUXEMBOURG : </a:t>
            </a:r>
            <a:r>
              <a:rPr lang="en-US" sz="1100" dirty="0" smtClean="0">
                <a:solidFill>
                  <a:srgbClr val="24B4BC"/>
                </a:solidFill>
              </a:rPr>
              <a:t> +352 47 67 59 99 </a:t>
            </a:r>
          </a:p>
          <a:p>
            <a:pPr marL="21166" lvl="0" indent="-234945" defTabSz="609585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en-US" sz="1867" b="1" dirty="0" smtClean="0">
                <a:solidFill>
                  <a:srgbClr val="5257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Relationship Manager (RM) CACEIS</a:t>
            </a:r>
            <a:endParaRPr lang="en-US" sz="1867" b="1" dirty="0">
              <a:solidFill>
                <a:srgbClr val="52575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30250" y="900865"/>
            <a:ext cx="5899150" cy="5571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62" y="5681226"/>
            <a:ext cx="2294227" cy="580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 32" descr="teepiico.em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523" y="3337820"/>
            <a:ext cx="801605" cy="801605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6460480" y="1212938"/>
            <a:ext cx="4638690" cy="4567290"/>
            <a:chOff x="6460480" y="1212938"/>
            <a:chExt cx="4638690" cy="4567290"/>
          </a:xfrm>
        </p:grpSpPr>
        <p:grpSp>
          <p:nvGrpSpPr>
            <p:cNvPr id="28" name="Groupe 27"/>
            <p:cNvGrpSpPr/>
            <p:nvPr/>
          </p:nvGrpSpPr>
          <p:grpSpPr>
            <a:xfrm>
              <a:off x="6460480" y="1212938"/>
              <a:ext cx="4638690" cy="4567290"/>
              <a:chOff x="7085949" y="1266924"/>
              <a:chExt cx="4638690" cy="4567290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7224182" y="1266924"/>
                <a:ext cx="4368763" cy="4368763"/>
              </a:xfrm>
              <a:prstGeom prst="ellipse">
                <a:avLst/>
              </a:prstGeom>
              <a:solidFill>
                <a:schemeClr val="bg1">
                  <a:alpha val="3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0" name="Imag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7085949" y="1588395"/>
                <a:ext cx="4638690" cy="4245819"/>
              </a:xfrm>
              <a:prstGeom prst="rect">
                <a:avLst/>
              </a:prstGeom>
            </p:spPr>
          </p:pic>
        </p:grpSp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7"/>
            <a:srcRect t="1" b="686"/>
            <a:stretch/>
          </p:blipFill>
          <p:spPr>
            <a:xfrm>
              <a:off x="6626616" y="1708566"/>
              <a:ext cx="4278452" cy="2577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2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240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12" y="3079843"/>
            <a:ext cx="2743375" cy="69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78366" y="1226494"/>
            <a:ext cx="6317070" cy="178527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L’A</a:t>
            </a: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DN de TEEPI Market Place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32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Proposer une plateforme innovante et à l’écoute de ses utilisateurs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66285" y="3873571"/>
            <a:ext cx="6229151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algn="just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en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plateforme sécurisée</a:t>
            </a:r>
            <a:endParaRPr lang="en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566285" y="4497630"/>
            <a:ext cx="6229151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algn="just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en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solution de souscription multicanal</a:t>
            </a:r>
            <a:endParaRPr lang="en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3584" y="1940452"/>
            <a:ext cx="4412467" cy="3818741"/>
          </a:xfrm>
          <a:prstGeom prst="rect">
            <a:avLst/>
          </a:prstGeom>
          <a:ln>
            <a:noFill/>
          </a:ln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66285" y="3279350"/>
            <a:ext cx="6229151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algn="just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en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plateforme gratuite pour les investisseurs</a:t>
            </a:r>
            <a:endParaRPr lang="en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566285" y="5121689"/>
            <a:ext cx="6229151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66" indent="-234945" algn="just" defTabSz="914377">
              <a:spcBef>
                <a:spcPts val="1000"/>
              </a:spcBef>
              <a:buClr>
                <a:srgbClr val="D0131A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20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plateforme co-construite avec ses utilisateurs</a:t>
            </a:r>
            <a:endParaRPr lang="en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16017" y="2468153"/>
            <a:ext cx="10905423" cy="178527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TEEPI Market Place</a:t>
            </a:r>
            <a:endParaRPr kumimoji="0" lang="en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accès digital à tous les fonds </a:t>
            </a:r>
            <a:r>
              <a:rPr lang="en" sz="40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en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</a:t>
            </a:r>
            <a:r>
              <a:rPr lang="en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ia 2 canaux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461" y="6312851"/>
            <a:ext cx="5129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fr-FR" sz="2000" b="1" dirty="0" smtClean="0">
                <a:solidFill>
                  <a:schemeClr val="bg1"/>
                </a:solidFill>
                <a:latin typeface="Calibri" panose="020F0502020204030204"/>
              </a:rPr>
              <a:t>* </a:t>
            </a:r>
            <a:r>
              <a:rPr lang="fr-FR" sz="2000" b="1" dirty="0" smtClean="0">
                <a:solidFill>
                  <a:srgbClr val="44546A"/>
                </a:solidFill>
                <a:latin typeface="Calibri" panose="020F0502020204030204"/>
              </a:rPr>
              <a:t>Hors fonds alternatifs et PERES</a:t>
            </a:r>
            <a:endParaRPr lang="fr-FR" sz="3600" b="1" dirty="0">
              <a:solidFill>
                <a:srgbClr val="44546A"/>
              </a:solidFill>
              <a:latin typeface="Calibri" panose="020F0502020204030204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lang="en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5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732" y="4743748"/>
            <a:ext cx="1194589" cy="628123"/>
          </a:xfrm>
          <a:prstGeom prst="rect">
            <a:avLst/>
          </a:prstGeom>
          <a:ln>
            <a:noFill/>
          </a:ln>
        </p:spPr>
      </p:pic>
      <p:pic>
        <p:nvPicPr>
          <p:cNvPr id="96" name="Picture 16"/>
          <p:cNvPicPr>
            <a:picLocks noChangeAspect="1"/>
          </p:cNvPicPr>
          <p:nvPr/>
        </p:nvPicPr>
        <p:blipFill rotWithShape="1">
          <a:blip r:embed="rId4"/>
          <a:srcRect t="31218" b="30390"/>
          <a:stretch/>
        </p:blipFill>
        <p:spPr>
          <a:xfrm>
            <a:off x="6324442" y="2660844"/>
            <a:ext cx="1616672" cy="620669"/>
          </a:xfrm>
          <a:prstGeom prst="rect">
            <a:avLst/>
          </a:prstGeom>
          <a:ln>
            <a:noFill/>
          </a:ln>
        </p:spPr>
      </p:pic>
      <p:pic>
        <p:nvPicPr>
          <p:cNvPr id="97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1489" y="2649357"/>
            <a:ext cx="957951" cy="629412"/>
          </a:xfrm>
          <a:prstGeom prst="rect">
            <a:avLst/>
          </a:prstGeom>
          <a:ln>
            <a:noFill/>
          </a:ln>
        </p:spPr>
      </p:pic>
      <p:pic>
        <p:nvPicPr>
          <p:cNvPr id="98" name="Picture 24"/>
          <p:cNvPicPr>
            <a:picLocks noChangeAspect="1"/>
          </p:cNvPicPr>
          <p:nvPr/>
        </p:nvPicPr>
        <p:blipFill rotWithShape="1">
          <a:blip r:embed="rId6"/>
          <a:srcRect l="12892" r="15485"/>
          <a:stretch/>
        </p:blipFill>
        <p:spPr>
          <a:xfrm>
            <a:off x="5796239" y="4738145"/>
            <a:ext cx="609600" cy="851130"/>
          </a:xfrm>
          <a:prstGeom prst="rect">
            <a:avLst/>
          </a:prstGeom>
          <a:ln>
            <a:noFill/>
          </a:ln>
        </p:spPr>
      </p:pic>
      <p:pic>
        <p:nvPicPr>
          <p:cNvPr id="99" name="Picture 25"/>
          <p:cNvPicPr>
            <a:picLocks noChangeAspect="1"/>
          </p:cNvPicPr>
          <p:nvPr/>
        </p:nvPicPr>
        <p:blipFill rotWithShape="1">
          <a:blip r:embed="rId7"/>
          <a:srcRect t="29321" b="29241"/>
          <a:stretch/>
        </p:blipFill>
        <p:spPr>
          <a:xfrm>
            <a:off x="9688874" y="5458182"/>
            <a:ext cx="2424998" cy="618396"/>
          </a:xfrm>
          <a:prstGeom prst="rect">
            <a:avLst/>
          </a:prstGeom>
          <a:ln>
            <a:noFill/>
          </a:ln>
        </p:spPr>
      </p:pic>
      <p:pic>
        <p:nvPicPr>
          <p:cNvPr id="100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4743" y="5457174"/>
            <a:ext cx="1342311" cy="619403"/>
          </a:xfrm>
          <a:prstGeom prst="rect">
            <a:avLst/>
          </a:prstGeom>
          <a:ln>
            <a:noFill/>
          </a:ln>
        </p:spPr>
      </p:pic>
      <p:pic>
        <p:nvPicPr>
          <p:cNvPr id="101" name="Picture 57"/>
          <p:cNvPicPr>
            <a:picLocks noChangeAspect="1"/>
          </p:cNvPicPr>
          <p:nvPr/>
        </p:nvPicPr>
        <p:blipFill rotWithShape="1">
          <a:blip r:embed="rId9"/>
          <a:srcRect t="34914" b="26863"/>
          <a:stretch/>
        </p:blipFill>
        <p:spPr>
          <a:xfrm>
            <a:off x="10433553" y="1241333"/>
            <a:ext cx="1662203" cy="635345"/>
          </a:xfrm>
          <a:prstGeom prst="rect">
            <a:avLst/>
          </a:prstGeom>
          <a:ln>
            <a:noFill/>
          </a:ln>
        </p:spPr>
      </p:pic>
      <p:pic>
        <p:nvPicPr>
          <p:cNvPr id="102" name="Picture 5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5778" y="1943129"/>
            <a:ext cx="1079978" cy="647987"/>
          </a:xfrm>
          <a:prstGeom prst="rect">
            <a:avLst/>
          </a:prstGeom>
          <a:ln>
            <a:noFill/>
          </a:ln>
        </p:spPr>
      </p:pic>
      <p:pic>
        <p:nvPicPr>
          <p:cNvPr id="103" name="Picture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81683" y="3344201"/>
            <a:ext cx="2198880" cy="631469"/>
          </a:xfrm>
          <a:prstGeom prst="rect">
            <a:avLst/>
          </a:prstGeom>
          <a:ln>
            <a:noFill/>
          </a:ln>
        </p:spPr>
      </p:pic>
      <p:pic>
        <p:nvPicPr>
          <p:cNvPr id="104" name="Picture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7787" y="4743748"/>
            <a:ext cx="997932" cy="628696"/>
          </a:xfrm>
          <a:prstGeom prst="rect">
            <a:avLst/>
          </a:prstGeom>
          <a:ln>
            <a:noFill/>
          </a:ln>
        </p:spPr>
      </p:pic>
      <p:pic>
        <p:nvPicPr>
          <p:cNvPr id="105" name="Picture 6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9967" y="4750099"/>
            <a:ext cx="684420" cy="624296"/>
          </a:xfrm>
          <a:prstGeom prst="rect">
            <a:avLst/>
          </a:prstGeom>
          <a:ln>
            <a:noFill/>
          </a:ln>
        </p:spPr>
      </p:pic>
      <p:pic>
        <p:nvPicPr>
          <p:cNvPr id="106" name="Picture 64"/>
          <p:cNvPicPr>
            <a:picLocks noChangeAspect="1"/>
          </p:cNvPicPr>
          <p:nvPr/>
        </p:nvPicPr>
        <p:blipFill rotWithShape="1">
          <a:blip r:embed="rId14"/>
          <a:srcRect t="16049" b="15482"/>
          <a:stretch/>
        </p:blipFill>
        <p:spPr>
          <a:xfrm>
            <a:off x="9994901" y="1938894"/>
            <a:ext cx="970369" cy="664401"/>
          </a:xfrm>
          <a:prstGeom prst="rect">
            <a:avLst/>
          </a:prstGeom>
          <a:ln>
            <a:noFill/>
          </a:ln>
        </p:spPr>
      </p:pic>
      <p:pic>
        <p:nvPicPr>
          <p:cNvPr id="107" name="Picture 6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58560" y="4043161"/>
            <a:ext cx="1775473" cy="623055"/>
          </a:xfrm>
          <a:prstGeom prst="rect">
            <a:avLst/>
          </a:prstGeom>
          <a:ln>
            <a:noFill/>
          </a:ln>
        </p:spPr>
      </p:pic>
      <p:pic>
        <p:nvPicPr>
          <p:cNvPr id="108" name="Picture 6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6211" y="2695835"/>
            <a:ext cx="3165119" cy="568405"/>
          </a:xfrm>
          <a:prstGeom prst="rect">
            <a:avLst/>
          </a:prstGeom>
          <a:ln>
            <a:noFill/>
          </a:ln>
        </p:spPr>
      </p:pic>
      <p:pic>
        <p:nvPicPr>
          <p:cNvPr id="109" name="Picture 6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37304" y="3344203"/>
            <a:ext cx="1576568" cy="631468"/>
          </a:xfrm>
          <a:prstGeom prst="rect">
            <a:avLst/>
          </a:prstGeom>
          <a:ln>
            <a:noFill/>
          </a:ln>
        </p:spPr>
      </p:pic>
      <p:pic>
        <p:nvPicPr>
          <p:cNvPr id="110" name="Picture 6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27751" y="3346245"/>
            <a:ext cx="1464376" cy="629425"/>
          </a:xfrm>
          <a:prstGeom prst="rect">
            <a:avLst/>
          </a:prstGeom>
          <a:ln>
            <a:noFill/>
          </a:ln>
        </p:spPr>
      </p:pic>
      <p:pic>
        <p:nvPicPr>
          <p:cNvPr id="111" name="Picture 70"/>
          <p:cNvPicPr>
            <a:picLocks noChangeAspect="1"/>
          </p:cNvPicPr>
          <p:nvPr/>
        </p:nvPicPr>
        <p:blipFill rotWithShape="1">
          <a:blip r:embed="rId19"/>
          <a:srcRect t="16624" b="17918"/>
          <a:stretch/>
        </p:blipFill>
        <p:spPr>
          <a:xfrm>
            <a:off x="8908747" y="1238852"/>
            <a:ext cx="1456887" cy="634609"/>
          </a:xfrm>
          <a:prstGeom prst="rect">
            <a:avLst/>
          </a:prstGeom>
          <a:ln>
            <a:noFill/>
          </a:ln>
        </p:spPr>
      </p:pic>
      <p:pic>
        <p:nvPicPr>
          <p:cNvPr id="112" name="Picture 7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24442" y="1944655"/>
            <a:ext cx="668236" cy="647987"/>
          </a:xfrm>
          <a:prstGeom prst="rect">
            <a:avLst/>
          </a:prstGeom>
          <a:ln>
            <a:noFill/>
          </a:ln>
        </p:spPr>
      </p:pic>
      <p:pic>
        <p:nvPicPr>
          <p:cNvPr id="113" name="Picture 72"/>
          <p:cNvPicPr>
            <a:picLocks noChangeAspect="1"/>
          </p:cNvPicPr>
          <p:nvPr/>
        </p:nvPicPr>
        <p:blipFill rotWithShape="1">
          <a:blip r:embed="rId21"/>
          <a:srcRect t="33068" b="32209"/>
          <a:stretch/>
        </p:blipFill>
        <p:spPr>
          <a:xfrm>
            <a:off x="10332904" y="4750099"/>
            <a:ext cx="1780968" cy="618396"/>
          </a:xfrm>
          <a:prstGeom prst="rect">
            <a:avLst/>
          </a:prstGeom>
          <a:ln>
            <a:noFill/>
          </a:ln>
        </p:spPr>
      </p:pic>
      <p:pic>
        <p:nvPicPr>
          <p:cNvPr id="114" name="Picture 7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74873" y="4749092"/>
            <a:ext cx="714239" cy="619403"/>
          </a:xfrm>
          <a:prstGeom prst="rect">
            <a:avLst/>
          </a:prstGeom>
          <a:ln>
            <a:noFill/>
          </a:ln>
        </p:spPr>
      </p:pic>
      <p:pic>
        <p:nvPicPr>
          <p:cNvPr id="115" name="Picture 7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1383" y="1943130"/>
            <a:ext cx="803010" cy="660166"/>
          </a:xfrm>
          <a:prstGeom prst="rect">
            <a:avLst/>
          </a:prstGeom>
          <a:ln>
            <a:noFill/>
          </a:ln>
        </p:spPr>
      </p:pic>
      <p:pic>
        <p:nvPicPr>
          <p:cNvPr id="116" name="Picture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464728" y="4039982"/>
            <a:ext cx="1150979" cy="620627"/>
          </a:xfrm>
          <a:prstGeom prst="rect">
            <a:avLst/>
          </a:prstGeom>
          <a:ln>
            <a:noFill/>
          </a:ln>
        </p:spPr>
      </p:pic>
      <p:pic>
        <p:nvPicPr>
          <p:cNvPr id="117" name="Picture 7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81591" y="1944655"/>
            <a:ext cx="2009671" cy="631468"/>
          </a:xfrm>
          <a:prstGeom prst="rect">
            <a:avLst/>
          </a:prstGeom>
          <a:ln>
            <a:noFill/>
          </a:ln>
        </p:spPr>
      </p:pic>
      <p:pic>
        <p:nvPicPr>
          <p:cNvPr id="118" name="Picture 7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97109" y="5456327"/>
            <a:ext cx="1713729" cy="620250"/>
          </a:xfrm>
          <a:prstGeom prst="rect">
            <a:avLst/>
          </a:prstGeom>
          <a:ln>
            <a:noFill/>
          </a:ln>
        </p:spPr>
      </p:pic>
      <p:pic>
        <p:nvPicPr>
          <p:cNvPr id="119" name="Picture 7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94331" y="4048702"/>
            <a:ext cx="2520817" cy="615086"/>
          </a:xfrm>
          <a:prstGeom prst="rect">
            <a:avLst/>
          </a:prstGeom>
          <a:ln>
            <a:noFill/>
          </a:ln>
        </p:spPr>
      </p:pic>
      <p:pic>
        <p:nvPicPr>
          <p:cNvPr id="120" name="Picture 79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37685" y="1227413"/>
            <a:ext cx="1821756" cy="646047"/>
          </a:xfrm>
          <a:prstGeom prst="rect">
            <a:avLst/>
          </a:prstGeom>
          <a:ln>
            <a:noFill/>
          </a:ln>
        </p:spPr>
      </p:pic>
      <p:pic>
        <p:nvPicPr>
          <p:cNvPr id="121" name="Picture 8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76886" y="4039983"/>
            <a:ext cx="1074592" cy="615086"/>
          </a:xfrm>
          <a:prstGeom prst="rect">
            <a:avLst/>
          </a:prstGeom>
          <a:ln>
            <a:noFill/>
          </a:ln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478366" y="1672453"/>
            <a:ext cx="5757163" cy="2023247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4B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Canal #1</a:t>
            </a:r>
          </a:p>
          <a:p>
            <a:pPr lvl="0">
              <a:defRPr/>
            </a:pP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à tous les fonds pour lesquels CACEIS est Agent</a:t>
            </a:r>
          </a:p>
          <a:p>
            <a:pPr lvl="0">
              <a:defRPr/>
            </a:pP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transfert </a:t>
            </a:r>
            <a:r>
              <a:rPr lang="fr-FR" sz="3200" b="1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</a:t>
            </a:r>
            <a:r>
              <a:rPr lang="fr-FR" sz="1800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Prime-TA et RNI</a:t>
            </a:r>
            <a:endParaRPr lang="fr-FR" sz="3200" b="1" dirty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0" name="Oval 13"/>
          <p:cNvSpPr/>
          <p:nvPr/>
        </p:nvSpPr>
        <p:spPr>
          <a:xfrm>
            <a:off x="1763541" y="3664015"/>
            <a:ext cx="2527558" cy="2513490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Fonds de plus de </a:t>
            </a:r>
            <a:r>
              <a:rPr lang="fr-FR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</a:t>
            </a:r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sociétés de gestion servies par CACEIS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223125" y="220926"/>
            <a:ext cx="3762671" cy="6934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fr-FR" sz="28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Ordres Directs</a:t>
            </a:r>
            <a:endParaRPr lang="fr-FR" sz="60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1782960" y="1069556"/>
            <a:ext cx="0" cy="375258"/>
          </a:xfrm>
          <a:prstGeom prst="line">
            <a:avLst/>
          </a:prstGeom>
          <a:ln w="28575">
            <a:solidFill>
              <a:srgbClr val="24B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4107424" y="650937"/>
            <a:ext cx="455888" cy="0"/>
          </a:xfrm>
          <a:prstGeom prst="line">
            <a:avLst/>
          </a:prstGeom>
          <a:ln w="28575">
            <a:solidFill>
              <a:srgbClr val="24B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2"/>
          <p:cNvSpPr txBox="1">
            <a:spLocks/>
          </p:cNvSpPr>
          <p:nvPr/>
        </p:nvSpPr>
        <p:spPr>
          <a:xfrm>
            <a:off x="4684940" y="373806"/>
            <a:ext cx="3951060" cy="487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4B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tant qu’investisseur</a:t>
            </a:r>
            <a:endParaRPr lang="fr-FR" sz="2400" b="1" dirty="0" smtClean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endParaRPr lang="fr-FR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366" y="6332973"/>
            <a:ext cx="3557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fr-FR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fr-FR" dirty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Incluant 150 fonds monétaires)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89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5456" y="2379024"/>
            <a:ext cx="1177015" cy="590364"/>
          </a:xfrm>
          <a:prstGeom prst="rect">
            <a:avLst/>
          </a:prstGeom>
          <a:ln>
            <a:noFill/>
          </a:ln>
        </p:spPr>
      </p:pic>
      <p:pic>
        <p:nvPicPr>
          <p:cNvPr id="1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664" y="3749268"/>
            <a:ext cx="1909641" cy="708468"/>
          </a:xfrm>
          <a:prstGeom prst="rect">
            <a:avLst/>
          </a:prstGeom>
          <a:ln>
            <a:noFill/>
          </a:ln>
        </p:spPr>
      </p:pic>
      <p:pic>
        <p:nvPicPr>
          <p:cNvPr id="1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535" y="3007167"/>
            <a:ext cx="1285408" cy="719829"/>
          </a:xfrm>
          <a:prstGeom prst="rect">
            <a:avLst/>
          </a:prstGeom>
          <a:ln>
            <a:noFill/>
          </a:ln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2051" y="5220711"/>
            <a:ext cx="1583027" cy="548656"/>
          </a:xfrm>
          <a:prstGeom prst="rect">
            <a:avLst/>
          </a:prstGeom>
          <a:ln>
            <a:noFill/>
          </a:ln>
        </p:spPr>
      </p:pic>
      <p:pic>
        <p:nvPicPr>
          <p:cNvPr id="1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783" y="3749267"/>
            <a:ext cx="712330" cy="712330"/>
          </a:xfrm>
          <a:prstGeom prst="rect">
            <a:avLst/>
          </a:prstGeom>
          <a:ln>
            <a:noFill/>
          </a:ln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0628" y="4536384"/>
            <a:ext cx="734828" cy="734828"/>
          </a:xfrm>
          <a:prstGeom prst="rect">
            <a:avLst/>
          </a:prstGeom>
          <a:ln>
            <a:noFill/>
          </a:ln>
        </p:spPr>
      </p:pic>
      <p:pic>
        <p:nvPicPr>
          <p:cNvPr id="21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2112" y="3766489"/>
            <a:ext cx="1442235" cy="730193"/>
          </a:xfrm>
          <a:prstGeom prst="rect">
            <a:avLst/>
          </a:prstGeom>
          <a:ln>
            <a:noFill/>
          </a:ln>
        </p:spPr>
      </p:pic>
      <p:pic>
        <p:nvPicPr>
          <p:cNvPr id="22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19543" y="2388061"/>
            <a:ext cx="1986766" cy="586891"/>
          </a:xfrm>
          <a:prstGeom prst="rect">
            <a:avLst/>
          </a:prstGeom>
          <a:ln>
            <a:noFill/>
          </a:ln>
        </p:spPr>
      </p:pic>
      <p:pic>
        <p:nvPicPr>
          <p:cNvPr id="23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89747" y="5220711"/>
            <a:ext cx="1700629" cy="545036"/>
          </a:xfrm>
          <a:prstGeom prst="rect">
            <a:avLst/>
          </a:prstGeom>
          <a:ln>
            <a:noFill/>
          </a:ln>
        </p:spPr>
      </p:pic>
      <p:pic>
        <p:nvPicPr>
          <p:cNvPr id="24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82071" y="3766489"/>
            <a:ext cx="733077" cy="733077"/>
          </a:xfrm>
          <a:prstGeom prst="rect">
            <a:avLst/>
          </a:prstGeom>
          <a:ln>
            <a:noFill/>
          </a:ln>
        </p:spPr>
      </p:pic>
      <p:pic>
        <p:nvPicPr>
          <p:cNvPr id="25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1854" y="2438893"/>
            <a:ext cx="1811281" cy="374748"/>
          </a:xfrm>
          <a:prstGeom prst="rect">
            <a:avLst/>
          </a:prstGeom>
          <a:ln>
            <a:noFill/>
          </a:ln>
        </p:spPr>
      </p:pic>
      <p:pic>
        <p:nvPicPr>
          <p:cNvPr id="26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05997" y="3763443"/>
            <a:ext cx="726351" cy="736123"/>
          </a:xfrm>
          <a:prstGeom prst="rect">
            <a:avLst/>
          </a:prstGeom>
          <a:ln>
            <a:noFill/>
          </a:ln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57056" y="4544870"/>
            <a:ext cx="1153268" cy="641262"/>
          </a:xfrm>
          <a:prstGeom prst="rect">
            <a:avLst/>
          </a:prstGeom>
          <a:ln>
            <a:noFill/>
          </a:ln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76891" y="3014692"/>
            <a:ext cx="1846625" cy="707224"/>
          </a:xfrm>
          <a:prstGeom prst="rect">
            <a:avLst/>
          </a:prstGeom>
          <a:ln>
            <a:noFill/>
          </a:ln>
        </p:spPr>
      </p:pic>
      <p:pic>
        <p:nvPicPr>
          <p:cNvPr id="29" name="Picture 3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5287" y="1739935"/>
            <a:ext cx="2073885" cy="573110"/>
          </a:xfrm>
          <a:prstGeom prst="rect">
            <a:avLst/>
          </a:prstGeom>
          <a:ln>
            <a:noFill/>
          </a:ln>
        </p:spPr>
      </p:pic>
      <p:pic>
        <p:nvPicPr>
          <p:cNvPr id="30" name="Picture 3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291277" y="4536406"/>
            <a:ext cx="882057" cy="735048"/>
          </a:xfrm>
          <a:prstGeom prst="rect">
            <a:avLst/>
          </a:prstGeom>
          <a:ln>
            <a:noFill/>
          </a:ln>
        </p:spPr>
      </p:pic>
      <p:pic>
        <p:nvPicPr>
          <p:cNvPr id="31" name="Picture 34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663851" y="4544870"/>
            <a:ext cx="1215643" cy="641262"/>
          </a:xfrm>
          <a:prstGeom prst="rect">
            <a:avLst/>
          </a:prstGeom>
          <a:ln>
            <a:noFill/>
          </a:ln>
        </p:spPr>
      </p:pic>
      <p:pic>
        <p:nvPicPr>
          <p:cNvPr id="32" name="Picture 3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75644" y="4536525"/>
            <a:ext cx="736223" cy="736223"/>
          </a:xfrm>
          <a:prstGeom prst="rect">
            <a:avLst/>
          </a:prstGeom>
          <a:ln>
            <a:noFill/>
          </a:ln>
        </p:spPr>
      </p:pic>
      <p:pic>
        <p:nvPicPr>
          <p:cNvPr id="33" name="Picture 3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15827" y="4544870"/>
            <a:ext cx="641262" cy="641262"/>
          </a:xfrm>
          <a:prstGeom prst="rect">
            <a:avLst/>
          </a:prstGeom>
          <a:ln>
            <a:noFill/>
          </a:ln>
        </p:spPr>
      </p:pic>
      <p:pic>
        <p:nvPicPr>
          <p:cNvPr id="34" name="Picture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14515" y="3007166"/>
            <a:ext cx="1177147" cy="724744"/>
          </a:xfrm>
          <a:prstGeom prst="rect">
            <a:avLst/>
          </a:prstGeom>
          <a:ln>
            <a:noFill/>
          </a:ln>
        </p:spPr>
      </p:pic>
      <p:pic>
        <p:nvPicPr>
          <p:cNvPr id="35" name="Picture 38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832348" y="1802495"/>
            <a:ext cx="2075534" cy="559240"/>
          </a:xfrm>
          <a:prstGeom prst="rect">
            <a:avLst/>
          </a:prstGeom>
          <a:ln>
            <a:noFill/>
          </a:ln>
        </p:spPr>
      </p:pic>
      <p:pic>
        <p:nvPicPr>
          <p:cNvPr id="37" name="Picture 3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69398" y="3014691"/>
            <a:ext cx="1444255" cy="699997"/>
          </a:xfrm>
          <a:prstGeom prst="rect">
            <a:avLst/>
          </a:prstGeom>
          <a:ln>
            <a:noFill/>
          </a:ln>
        </p:spPr>
      </p:pic>
      <p:pic>
        <p:nvPicPr>
          <p:cNvPr id="38" name="Picture 40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859906" y="5348884"/>
            <a:ext cx="1725475" cy="421867"/>
          </a:xfrm>
          <a:prstGeom prst="rect">
            <a:avLst/>
          </a:prstGeom>
          <a:ln>
            <a:noFill/>
          </a:ln>
        </p:spPr>
      </p:pic>
      <p:pic>
        <p:nvPicPr>
          <p:cNvPr id="39" name="Picture 4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30374" y="1109913"/>
            <a:ext cx="1077508" cy="707522"/>
          </a:xfrm>
          <a:prstGeom prst="rect">
            <a:avLst/>
          </a:prstGeom>
          <a:ln>
            <a:noFill/>
          </a:ln>
        </p:spPr>
      </p:pic>
      <p:sp>
        <p:nvSpPr>
          <p:cNvPr id="18" name="Title 2"/>
          <p:cNvSpPr txBox="1">
            <a:spLocks/>
          </p:cNvSpPr>
          <p:nvPr/>
        </p:nvSpPr>
        <p:spPr>
          <a:xfrm>
            <a:off x="478366" y="1672453"/>
            <a:ext cx="5555719" cy="156578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4B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Canal #2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srgbClr val="24B4B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à tous les fonds OPCVM et FIA </a:t>
            </a:r>
            <a:r>
              <a:rPr lang="fr-FR" sz="3200" b="1" dirty="0" smtClean="0">
                <a:solidFill>
                  <a:srgbClr val="26B7B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fr-FR" sz="32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via un compte-titre</a:t>
            </a:r>
          </a:p>
          <a:p>
            <a:pPr lvl="0">
              <a:defRPr/>
            </a:pPr>
            <a:endParaRPr lang="en-US" sz="3200" b="1" dirty="0" smtClean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endParaRPr lang="en-US" sz="2400" b="1" dirty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Oval 13"/>
          <p:cNvSpPr/>
          <p:nvPr/>
        </p:nvSpPr>
        <p:spPr>
          <a:xfrm>
            <a:off x="2577945" y="3238235"/>
            <a:ext cx="3156495" cy="2993701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fonds de plus 300 Sociétés de gestion servis par CACEIS</a:t>
            </a:r>
            <a:endParaRPr lang="en" sz="8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+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Tous les fonds d’agent de transfert tiers</a:t>
            </a:r>
            <a:endParaRPr lang="en" sz="16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=</a:t>
            </a:r>
          </a:p>
          <a:p>
            <a:pPr algn="ctr"/>
            <a:r>
              <a:rPr lang="en" sz="20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68.000 ISINs</a:t>
            </a:r>
            <a:endParaRPr lang="en" sz="20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548167" y="959703"/>
            <a:ext cx="4658267" cy="762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Lien entre TEEPI Market Place et le service de Fund Execution de CACEIS</a:t>
            </a:r>
            <a:endParaRPr lang="fr-FR" b="1" dirty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5" name="Rectangle à coins arrondis 44"/>
          <p:cNvSpPr/>
          <p:nvPr/>
        </p:nvSpPr>
        <p:spPr>
          <a:xfrm>
            <a:off x="223125" y="220926"/>
            <a:ext cx="3762671" cy="693474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r>
              <a:rPr lang="en" sz="2800" b="1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compte bancaire</a:t>
            </a:r>
            <a:endParaRPr lang="en" sz="6000" b="1" dirty="0">
              <a:solidFill>
                <a:prstClr val="white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V="1">
            <a:off x="1782960" y="1069556"/>
            <a:ext cx="0" cy="375258"/>
          </a:xfrm>
          <a:prstGeom prst="line">
            <a:avLst/>
          </a:prstGeom>
          <a:ln w="28575">
            <a:solidFill>
              <a:srgbClr val="24B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4107424" y="650937"/>
            <a:ext cx="455888" cy="0"/>
          </a:xfrm>
          <a:prstGeom prst="line">
            <a:avLst/>
          </a:prstGeom>
          <a:ln w="28575">
            <a:solidFill>
              <a:srgbClr val="24B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2"/>
          <p:cNvSpPr txBox="1">
            <a:spLocks/>
          </p:cNvSpPr>
          <p:nvPr/>
        </p:nvSpPr>
        <p:spPr>
          <a:xfrm>
            <a:off x="4684939" y="430969"/>
            <a:ext cx="7042991" cy="487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4B4B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tant que 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24B4B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client de CACEIS Bank ou de CA-CIB</a:t>
            </a:r>
            <a:endParaRPr lang="fr-FR" sz="2000" b="1" dirty="0" smtClean="0">
              <a:solidFill>
                <a:srgbClr val="44546A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en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en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223125" y="6464486"/>
            <a:ext cx="11009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fr-FR" sz="1400" b="1" dirty="0" smtClean="0">
                <a:solidFill>
                  <a:srgbClr val="26B7B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*</a:t>
            </a:r>
            <a:r>
              <a:rPr lang="fr-FR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FR" sz="14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Comptes ségrégés à ouvrir préalablement par CACEIS Bank auprès des Agents de transfert pour tous les fonds non centralisés en CSD  </a:t>
            </a:r>
          </a:p>
        </p:txBody>
      </p:sp>
    </p:spTree>
    <p:extLst>
      <p:ext uri="{BB962C8B-B14F-4D97-AF65-F5344CB8AC3E}">
        <p14:creationId xmlns:p14="http://schemas.microsoft.com/office/powerpoint/2010/main" val="42949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43288" y="2536363"/>
            <a:ext cx="10905423" cy="178527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Canal #</a:t>
            </a:r>
            <a:r>
              <a:rPr kumimoji="0" lang="fr-FR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fr-FR" sz="5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>
              <a:defRPr/>
            </a:pPr>
            <a:r>
              <a:rPr lang="fr-FR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Accès à tous les fonds pour lesquels CACEIS est Agent de transfert , Prime-TA et RNI</a:t>
            </a:r>
            <a:endParaRPr lang="fr-FR" sz="40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lang="fr-FR" sz="1100" b="1" dirty="0">
              <a:solidFill>
                <a:srgbClr val="24B4B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0221"/>
          <a:stretch/>
        </p:blipFill>
        <p:spPr>
          <a:xfrm>
            <a:off x="0" y="2134268"/>
            <a:ext cx="2564427" cy="5139373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95254" y="526697"/>
            <a:ext cx="11724639" cy="170357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Avec les Ordres</a:t>
            </a:r>
            <a:r>
              <a:rPr kumimoji="0" lang="fr-FR" sz="4400" b="1" i="0" u="none" strike="noStrike" kern="1200" cap="none" spc="0" normalizeH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Directs</a:t>
            </a:r>
            <a:endParaRPr kumimoji="0" lang="fr-FR" sz="4400" b="1" i="0" u="none" strike="noStrike" kern="1200" cap="none" spc="0" normalizeH="0" baseline="0" dirty="0" smtClean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 algn="ctr" defTabSz="685800"/>
            <a:r>
              <a:rPr lang="fr-FR" sz="2400" b="1" dirty="0">
                <a:solidFill>
                  <a:srgbClr val="24B4B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choix de plusieurs solutions pour les investisseurs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</a:t>
            </a:r>
            <a:endParaRPr kumimoji="0" lang="fr-FR" sz="11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6196" y="2444754"/>
            <a:ext cx="5601210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377">
              <a:spcBef>
                <a:spcPts val="1000"/>
              </a:spcBef>
              <a:buClr>
                <a:srgbClr val="D0131A"/>
              </a:buClr>
              <a:buSzPct val="60000"/>
              <a:buNone/>
            </a:pPr>
            <a:r>
              <a:rPr lang="fr-FR" sz="2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Souscrire dans les fonds Français </a:t>
            </a:r>
            <a:endParaRPr kumimoji="0" lang="fr-FR" sz="2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6411118" y="2444753"/>
            <a:ext cx="5601210" cy="513503"/>
          </a:xfrm>
          <a:prstGeom prst="rect">
            <a:avLst/>
          </a:prstGeom>
          <a:solidFill>
            <a:srgbClr val="44546A"/>
          </a:solidFill>
          <a:ln w="127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377">
              <a:spcBef>
                <a:spcPts val="1000"/>
              </a:spcBef>
              <a:buClr>
                <a:srgbClr val="D0131A"/>
              </a:buClr>
              <a:buSzPct val="60000"/>
              <a:buNone/>
            </a:pPr>
            <a:r>
              <a:rPr lang="fr-FR" sz="2000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Souscrire dans les autres fonds européens</a:t>
            </a:r>
            <a:endParaRPr kumimoji="0" lang="fr-FR" sz="20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116196" y="3011991"/>
            <a:ext cx="5601210" cy="24744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  <a:effectLst/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871" lvl="1" indent="-285750" defTabSz="914377">
              <a:spcBef>
                <a:spcPts val="1000"/>
              </a:spcBef>
              <a:buClr>
                <a:srgbClr val="26B7BB"/>
              </a:buClr>
              <a:buSzPct val="100000"/>
              <a:buFont typeface="Courier New" panose="02070309020205020404" pitchFamily="49" charset="0"/>
              <a:buChar char="o"/>
            </a:pPr>
            <a:r>
              <a:rPr kumimoji="0" lang="fr-FR" sz="1700" b="1" i="0" u="none" strike="noStrike" kern="1200" cap="none" spc="0" normalizeH="0" baseline="0" dirty="0" smtClean="0">
                <a:ln>
                  <a:noFill/>
                </a:ln>
                <a:solidFill>
                  <a:srgbClr val="E6F3F9">
                    <a:lumMod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le</a:t>
            </a:r>
            <a:r>
              <a:rPr kumimoji="0" lang="fr-FR" sz="1700" b="1" i="0" u="none" strike="noStrike" kern="1200" cap="none" spc="0" normalizeH="0" dirty="0" smtClean="0">
                <a:ln>
                  <a:noFill/>
                </a:ln>
                <a:solidFill>
                  <a:srgbClr val="E6F3F9">
                    <a:lumMod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service RNI de CACEIS </a:t>
            </a:r>
            <a:r>
              <a:rPr kumimoji="0" lang="fr-FR" sz="1700" b="1" i="0" u="none" strike="noStrike" kern="1200" cap="none" spc="0" normalizeH="0" baseline="0" dirty="0" smtClean="0">
                <a:ln>
                  <a:noFill/>
                </a:ln>
                <a:solidFill>
                  <a:srgbClr val="E6F3F9">
                    <a:lumMod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r>
              <a:rPr lang="fr-FR" sz="1700" dirty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 investisseur ouvert directement au passif du fonds sans intermédiaire</a:t>
            </a:r>
          </a:p>
          <a:p>
            <a:pPr marL="414871" lvl="1" indent="-285750" defTabSz="914377">
              <a:spcBef>
                <a:spcPts val="1000"/>
              </a:spcBef>
              <a:buClr>
                <a:srgbClr val="26B7BB"/>
              </a:buClr>
              <a:buSzPct val="100000"/>
              <a:buFont typeface="Courier New" panose="02070309020205020404" pitchFamily="49" charset="0"/>
              <a:buChar char="o"/>
            </a:pPr>
            <a:r>
              <a:rPr kumimoji="0" lang="fr-FR" sz="1700" b="1" i="0" u="none" strike="noStrike" kern="1200" cap="none" spc="0" normalizeH="0" baseline="0" dirty="0" smtClean="0">
                <a:ln>
                  <a:noFill/>
                </a:ln>
                <a:solidFill>
                  <a:srgbClr val="E6F3F9">
                    <a:lumMod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le service Prime-TA de CACEIS : </a:t>
            </a:r>
            <a:r>
              <a:rPr lang="fr-FR" sz="1700" dirty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 ouvert auprès d’un intermédiaire qui souscrit pour son client investisseur</a:t>
            </a:r>
          </a:p>
        </p:txBody>
      </p:sp>
      <p:sp>
        <p:nvSpPr>
          <p:cNvPr id="24" name="Content Placeholder 4"/>
          <p:cNvSpPr txBox="1">
            <a:spLocks/>
          </p:cNvSpPr>
          <p:nvPr/>
        </p:nvSpPr>
        <p:spPr>
          <a:xfrm>
            <a:off x="6411118" y="3011990"/>
            <a:ext cx="5601210" cy="247440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  <a:effectLst/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4871" lvl="1" indent="-285750" defTabSz="914377">
              <a:spcBef>
                <a:spcPts val="1000"/>
              </a:spcBef>
              <a:buClr>
                <a:srgbClr val="26B7BB"/>
              </a:buClr>
              <a:buSzPct val="100000"/>
              <a:buFont typeface="Courier New" panose="02070309020205020404" pitchFamily="49" charset="0"/>
              <a:buChar char="o"/>
            </a:pPr>
            <a:r>
              <a:rPr kumimoji="0" lang="fr-FR" sz="1700" b="1" i="0" u="none" strike="noStrike" kern="1200" cap="none" spc="0" normalizeH="0" baseline="0" dirty="0" smtClean="0">
                <a:ln>
                  <a:noFill/>
                </a:ln>
                <a:solidFill>
                  <a:srgbClr val="E6F3F9">
                    <a:lumMod val="2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le service TA de CACEIS : </a:t>
            </a:r>
            <a:r>
              <a:rPr lang="fr-FR" sz="1700" dirty="0" smtClean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 </a:t>
            </a:r>
            <a:r>
              <a:rPr lang="fr-FR" sz="1700" dirty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investisseur ouvert directement au passif du fonds sans intermédiaire</a:t>
            </a:r>
          </a:p>
          <a:p>
            <a:pPr marL="414871" lvl="1" indent="-285750" defTabSz="914377">
              <a:spcBef>
                <a:spcPts val="1000"/>
              </a:spcBef>
              <a:buClr>
                <a:srgbClr val="26B7BB"/>
              </a:buClr>
              <a:buSzPct val="100000"/>
              <a:buFont typeface="Courier New" panose="02070309020205020404" pitchFamily="49" charset="0"/>
              <a:buChar char="o"/>
            </a:pPr>
            <a:r>
              <a:rPr lang="fr-FR" sz="1700" b="1" dirty="0" smtClean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</a:t>
            </a:r>
            <a:r>
              <a:rPr lang="fr-FR" sz="1700" b="1" dirty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service Prime-TA de CACEIS : </a:t>
            </a:r>
            <a:r>
              <a:rPr lang="fr-FR" sz="1700" dirty="0">
                <a:solidFill>
                  <a:srgbClr val="E6F3F9">
                    <a:lumMod val="25000"/>
                  </a:srgb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Compte ouvert auprès d’un intermédiaire qui souscrit pour son client investisseur</a:t>
            </a:r>
          </a:p>
        </p:txBody>
      </p:sp>
    </p:spTree>
    <p:extLst>
      <p:ext uri="{BB962C8B-B14F-4D97-AF65-F5344CB8AC3E}">
        <p14:creationId xmlns:p14="http://schemas.microsoft.com/office/powerpoint/2010/main" val="67051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50221"/>
          <a:stretch/>
        </p:blipFill>
        <p:spPr>
          <a:xfrm>
            <a:off x="-1" y="1237253"/>
            <a:ext cx="2564427" cy="5139373"/>
          </a:xfrm>
          <a:prstGeom prst="rect">
            <a:avLst/>
          </a:prstGeom>
        </p:spPr>
      </p:pic>
      <p:sp>
        <p:nvSpPr>
          <p:cNvPr id="26" name="Rectangle à coins arrondis 25"/>
          <p:cNvSpPr/>
          <p:nvPr/>
        </p:nvSpPr>
        <p:spPr>
          <a:xfrm>
            <a:off x="195254" y="3206398"/>
            <a:ext cx="11724639" cy="11984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fr-FR" sz="4000" b="1" dirty="0" smtClean="0">
                <a:solidFill>
                  <a:srgbClr val="44546A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Principales fonctionnalités de TEEPI Market Place</a:t>
            </a:r>
          </a:p>
          <a:p>
            <a:pPr algn="ctr" defTabSz="685800"/>
            <a:r>
              <a:rPr lang="fr-FR" sz="2400" b="1" dirty="0" smtClean="0">
                <a:solidFill>
                  <a:srgbClr val="26B7B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Avec les Ordres Directs 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rgbClr val="26B7B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endParaRPr lang="fr-FR" sz="11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 11">
      <a:dk1>
        <a:sysClr val="windowText" lastClr="000000"/>
      </a:dk1>
      <a:lt1>
        <a:sysClr val="window" lastClr="FFFFFF"/>
      </a:lt1>
      <a:dk2>
        <a:srgbClr val="52575F"/>
      </a:dk2>
      <a:lt2>
        <a:srgbClr val="DCDDDF"/>
      </a:lt2>
      <a:accent1>
        <a:srgbClr val="D0131A"/>
      </a:accent1>
      <a:accent2>
        <a:srgbClr val="7E93A7"/>
      </a:accent2>
      <a:accent3>
        <a:srgbClr val="2B728A"/>
      </a:accent3>
      <a:accent4>
        <a:srgbClr val="E6F3F9"/>
      </a:accent4>
      <a:accent5>
        <a:srgbClr val="E84E0E"/>
      </a:accent5>
      <a:accent6>
        <a:srgbClr val="88ADC1"/>
      </a:accent6>
      <a:hlink>
        <a:srgbClr val="0000FF"/>
      </a:hlink>
      <a:folHlink>
        <a:srgbClr val="D5D4D4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2017-16x9-FR" id="{0432EDE7-3996-4675-9F93-4F9B8B2C9333}" vid="{24C12D06-76C9-407A-85B6-86024828E293}"/>
    </a:ext>
  </a:extLst>
</a:theme>
</file>

<file path=ppt/theme/theme3.xml><?xml version="1.0" encoding="utf-8"?>
<a:theme xmlns:a="http://schemas.openxmlformats.org/drawingml/2006/main" name="2_CACEIS_BASIQUE">
  <a:themeElements>
    <a:clrScheme name="CACEIS">
      <a:dk1>
        <a:srgbClr val="000000"/>
      </a:dk1>
      <a:lt1>
        <a:srgbClr val="FFFFFF"/>
      </a:lt1>
      <a:dk2>
        <a:srgbClr val="52575F"/>
      </a:dk2>
      <a:lt2>
        <a:srgbClr val="DCDDDF"/>
      </a:lt2>
      <a:accent1>
        <a:srgbClr val="D0131A"/>
      </a:accent1>
      <a:accent2>
        <a:srgbClr val="7E93A7"/>
      </a:accent2>
      <a:accent3>
        <a:srgbClr val="2B728A"/>
      </a:accent3>
      <a:accent4>
        <a:srgbClr val="E6F3F9"/>
      </a:accent4>
      <a:accent5>
        <a:srgbClr val="E84E0E"/>
      </a:accent5>
      <a:accent6>
        <a:srgbClr val="88ADC1"/>
      </a:accent6>
      <a:hlink>
        <a:srgbClr val="0000FF"/>
      </a:hlink>
      <a:folHlink>
        <a:srgbClr val="D5D4D4"/>
      </a:folHlink>
    </a:clrScheme>
    <a:fontScheme name="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ACEIS_BASIQUE">
  <a:themeElements>
    <a:clrScheme name="CACEIS">
      <a:dk1>
        <a:srgbClr val="000000"/>
      </a:dk1>
      <a:lt1>
        <a:srgbClr val="FFFFFF"/>
      </a:lt1>
      <a:dk2>
        <a:srgbClr val="52575F"/>
      </a:dk2>
      <a:lt2>
        <a:srgbClr val="DCDDDF"/>
      </a:lt2>
      <a:accent1>
        <a:srgbClr val="D0131A"/>
      </a:accent1>
      <a:accent2>
        <a:srgbClr val="7E93A7"/>
      </a:accent2>
      <a:accent3>
        <a:srgbClr val="2B728A"/>
      </a:accent3>
      <a:accent4>
        <a:srgbClr val="E6F3F9"/>
      </a:accent4>
      <a:accent5>
        <a:srgbClr val="E84E0E"/>
      </a:accent5>
      <a:accent6>
        <a:srgbClr val="88ADC1"/>
      </a:accent6>
      <a:hlink>
        <a:srgbClr val="0000FF"/>
      </a:hlink>
      <a:folHlink>
        <a:srgbClr val="D5D4D4"/>
      </a:folHlink>
    </a:clrScheme>
    <a:fontScheme name="Lato Regular">
      <a:majorFont>
        <a:latin typeface="Lato Regular"/>
        <a:ea typeface=""/>
        <a:cs typeface=""/>
      </a:majorFont>
      <a:minorFont>
        <a:latin typeface="Lato Regular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Grand écran</PresentationFormat>
  <Paragraphs>242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28</vt:i4>
      </vt:variant>
    </vt:vector>
  </HeadingPairs>
  <TitlesOfParts>
    <vt:vector size="48" baseType="lpstr">
      <vt:lpstr>ＭＳ Ｐゴシック</vt:lpstr>
      <vt:lpstr>Arial</vt:lpstr>
      <vt:lpstr>Calibri</vt:lpstr>
      <vt:lpstr>Calibri Light</vt:lpstr>
      <vt:lpstr>Courier New</vt:lpstr>
      <vt:lpstr>Helvetica</vt:lpstr>
      <vt:lpstr>Helvetica Light</vt:lpstr>
      <vt:lpstr>Lato</vt:lpstr>
      <vt:lpstr>Lato Courant</vt:lpstr>
      <vt:lpstr>Lato Light</vt:lpstr>
      <vt:lpstr>Lato Regular</vt:lpstr>
      <vt:lpstr>Lato Semibold</vt:lpstr>
      <vt:lpstr>LucidaGrande</vt:lpstr>
      <vt:lpstr>Wingdings</vt:lpstr>
      <vt:lpstr>Wingdings 3</vt:lpstr>
      <vt:lpstr>Thème Office</vt:lpstr>
      <vt:lpstr>1_Thème Office</vt:lpstr>
      <vt:lpstr>2_CACEIS_BASIQUE</vt:lpstr>
      <vt:lpstr>3_CACEIS_BASIQUE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SILCA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Bassouamina Louhou, Aime Junior Precieux</dc:creator>
  <cp:lastModifiedBy>Bassouamina Louhou, Aime Junior Precieux</cp:lastModifiedBy>
  <cp:revision>574</cp:revision>
  <dcterms:created xsi:type="dcterms:W3CDTF">2020-02-20T08:44:38Z</dcterms:created>
  <dcterms:modified xsi:type="dcterms:W3CDTF">2022-04-06T09:58:18Z</dcterms:modified>
</cp:coreProperties>
</file>