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58" r:id="rId3"/>
    <p:sldId id="259" r:id="rId4"/>
    <p:sldId id="286" r:id="rId5"/>
    <p:sldId id="261" r:id="rId6"/>
    <p:sldId id="269" r:id="rId7"/>
    <p:sldId id="270" r:id="rId8"/>
    <p:sldId id="27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6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6047" autoAdjust="0"/>
  </p:normalViewPr>
  <p:slideViewPr>
    <p:cSldViewPr snapToGrid="0">
      <p:cViewPr varScale="1">
        <p:scale>
          <a:sx n="113" d="100"/>
          <a:sy n="113" d="100"/>
        </p:scale>
        <p:origin x="40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F9DF0-F97C-499E-987D-51071E38E9BC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8CA04-5A69-4327-A842-59193F12797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96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EF976-3F2A-4855-BB0A-EEE7A26DAC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4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EF976-3F2A-4855-BB0A-EEE7A26DAC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18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EEF976-3F2A-4855-BB0A-EEE7A26DAC78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726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075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26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224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EF976-3F2A-4855-BB0A-EEE7A26DAC7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639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04A2C-6DB8-45B9-ACCC-8EB066F7104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27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FF46-A214-4C0D-8AE0-B9929633F65F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8DE3-4438-480D-96FB-D3C89EB63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3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FF46-A214-4C0D-8AE0-B9929633F65F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8DE3-4438-480D-96FB-D3C89EB63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345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FF46-A214-4C0D-8AE0-B9929633F65F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8DE3-4438-480D-96FB-D3C89EB63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032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961511" y="292947"/>
            <a:ext cx="966380" cy="440831"/>
          </a:xfrm>
          <a:prstGeom prst="rect">
            <a:avLst/>
          </a:prstGeom>
        </p:spPr>
        <p:txBody>
          <a:bodyPr/>
          <a:lstStyle/>
          <a:p>
            <a:fld id="{AA8F62E4-E46B-494F-B7FF-31133B2E54E1}" type="slidenum">
              <a:rPr lang="fr-FR" smtClean="0"/>
              <a:pPr/>
              <a:t>‹N°›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4695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FF46-A214-4C0D-8AE0-B9929633F65F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8DE3-4438-480D-96FB-D3C89EB63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11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FF46-A214-4C0D-8AE0-B9929633F65F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8DE3-4438-480D-96FB-D3C89EB63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2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FF46-A214-4C0D-8AE0-B9929633F65F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8DE3-4438-480D-96FB-D3C89EB63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69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FF46-A214-4C0D-8AE0-B9929633F65F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8DE3-4438-480D-96FB-D3C89EB63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80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FF46-A214-4C0D-8AE0-B9929633F65F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8DE3-4438-480D-96FB-D3C89EB63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73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FF46-A214-4C0D-8AE0-B9929633F65F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8DE3-4438-480D-96FB-D3C89EB63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13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FF46-A214-4C0D-8AE0-B9929633F65F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8DE3-4438-480D-96FB-D3C89EB63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59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FF46-A214-4C0D-8AE0-B9929633F65F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8DE3-4438-480D-96FB-D3C89EB63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77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BFF46-A214-4C0D-8AE0-B9929633F65F}" type="datetimeFigureOut">
              <a:rPr lang="fr-FR" smtClean="0"/>
              <a:t>13/04/2022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8DE3-4438-480D-96FB-D3C89EB636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87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54864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571066"/>
            <a:ext cx="12192000" cy="1286933"/>
          </a:xfrm>
          <a:prstGeom prst="rect">
            <a:avLst/>
          </a:prstGeom>
          <a:solidFill>
            <a:srgbClr val="4356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032" y="5881299"/>
            <a:ext cx="2743375" cy="6983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304800" y="2466515"/>
            <a:ext cx="9969500" cy="1885351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fr-FR" sz="5333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TEEPI DATA HUB</a:t>
            </a:r>
            <a:endParaRPr lang="fr-FR" sz="2400" b="1" dirty="0" smtClean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defTabSz="914377"/>
            <a:r>
              <a:rPr lang="fr-FR" sz="2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solution de référence pour l’échange de données réglementaires.</a:t>
            </a:r>
            <a:endParaRPr lang="fr-FR" sz="2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93901" y="3718220"/>
            <a:ext cx="1911498" cy="330817"/>
          </a:xfrm>
          <a:prstGeom prst="round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fr-FR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SOLVENCY II</a:t>
            </a:r>
            <a:endParaRPr lang="fr-FR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6637498" y="3718220"/>
            <a:ext cx="2222225" cy="330817"/>
          </a:xfrm>
          <a:prstGeom prst="round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fr-FR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Fiscalité française</a:t>
            </a:r>
            <a:endParaRPr lang="fr-FR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4" name="Rectangle à coins arrondis 33"/>
          <p:cNvSpPr/>
          <p:nvPr/>
        </p:nvSpPr>
        <p:spPr>
          <a:xfrm>
            <a:off x="1879202" y="4013981"/>
            <a:ext cx="578597" cy="23944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fr-FR" sz="900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TPT</a:t>
            </a:r>
            <a:endParaRPr lang="fr-FR" sz="9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8504142" y="4013981"/>
            <a:ext cx="578597" cy="23944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fr-FR" sz="900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IFI</a:t>
            </a:r>
            <a:endParaRPr lang="fr-FR" sz="9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2610199" y="3718220"/>
            <a:ext cx="1676762" cy="330817"/>
          </a:xfrm>
          <a:prstGeom prst="round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fr-FR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MIFID 2</a:t>
            </a:r>
            <a:endParaRPr lang="fr-FR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4655936" y="3718220"/>
            <a:ext cx="1676762" cy="330817"/>
          </a:xfrm>
          <a:prstGeom prst="round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fr-FR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PRIIPs</a:t>
            </a:r>
            <a:endParaRPr lang="fr-FR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5901619" y="4013981"/>
            <a:ext cx="578597" cy="23944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fr-FR" sz="900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EPT</a:t>
            </a:r>
            <a:endParaRPr lang="fr-FR" sz="9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3942806" y="4013981"/>
            <a:ext cx="578597" cy="239444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fr-FR" sz="900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EMT</a:t>
            </a:r>
            <a:endParaRPr lang="fr-FR" sz="900" b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5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54864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378648" y="2946400"/>
            <a:ext cx="11445052" cy="237067"/>
            <a:chOff x="378648" y="2946400"/>
            <a:chExt cx="11370733" cy="237067"/>
          </a:xfrm>
        </p:grpSpPr>
        <p:sp>
          <p:nvSpPr>
            <p:cNvPr id="3" name="Flèche droite 2"/>
            <p:cNvSpPr/>
            <p:nvPr/>
          </p:nvSpPr>
          <p:spPr>
            <a:xfrm>
              <a:off x="378648" y="2946400"/>
              <a:ext cx="11370733" cy="237067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Triangle isocèle 60"/>
            <p:cNvSpPr/>
            <p:nvPr/>
          </p:nvSpPr>
          <p:spPr>
            <a:xfrm rot="5400000">
              <a:off x="378190" y="3009040"/>
              <a:ext cx="129680" cy="111793"/>
            </a:xfrm>
            <a:prstGeom prst="triangle">
              <a:avLst/>
            </a:prstGeom>
            <a:solidFill>
              <a:srgbClr val="24B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0" y="5571066"/>
            <a:ext cx="12192000" cy="1286933"/>
          </a:xfrm>
          <a:prstGeom prst="rect">
            <a:avLst/>
          </a:prstGeom>
          <a:solidFill>
            <a:srgbClr val="4356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40912" y="309422"/>
            <a:ext cx="9390488" cy="1035525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 des modules de la plateforme TEEPI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Une plateforme</a:t>
            </a:r>
            <a:r>
              <a:rPr kumimoji="0" lang="fr-FR" sz="2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globale de services supports à la distribution de fonds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70272" y="1902353"/>
            <a:ext cx="2663618" cy="2568788"/>
          </a:xfrm>
          <a:prstGeom prst="rect">
            <a:avLst/>
          </a:prstGeom>
          <a:solidFill>
            <a:srgbClr val="24B4BC"/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38541" y="1902353"/>
            <a:ext cx="2663618" cy="2568788"/>
          </a:xfrm>
          <a:prstGeom prst="rect">
            <a:avLst/>
          </a:prstGeom>
          <a:solidFill>
            <a:srgbClr val="24B4BC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006810" y="1902353"/>
            <a:ext cx="2663618" cy="2568788"/>
          </a:xfrm>
          <a:prstGeom prst="rect">
            <a:avLst/>
          </a:prstGeom>
          <a:solidFill>
            <a:srgbClr val="24B4BC"/>
          </a:solidFill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1381242" y="2008964"/>
            <a:ext cx="2841677" cy="2601004"/>
            <a:chOff x="256932" y="3239595"/>
            <a:chExt cx="3534971" cy="32355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36" name="Groupe 35"/>
            <p:cNvGrpSpPr/>
            <p:nvPr/>
          </p:nvGrpSpPr>
          <p:grpSpPr>
            <a:xfrm>
              <a:off x="256932" y="3239595"/>
              <a:ext cx="3534971" cy="3235581"/>
              <a:chOff x="2362201" y="771159"/>
              <a:chExt cx="6343156" cy="5805927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38" name="Image 3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"/>
              <a:stretch/>
            </p:blipFill>
            <p:spPr>
              <a:xfrm>
                <a:off x="2362201" y="771159"/>
                <a:ext cx="6343156" cy="5805927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9" name="Image 3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6510" y="1006476"/>
                <a:ext cx="5814758" cy="3497791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37" name="Image 36"/>
            <p:cNvPicPr>
              <a:picLocks noChangeAspect="1"/>
            </p:cNvPicPr>
            <p:nvPr/>
          </p:nvPicPr>
          <p:blipFill rotWithShape="1">
            <a:blip r:embed="rId5"/>
            <a:srcRect t="1" b="1509"/>
            <a:stretch/>
          </p:blipFill>
          <p:spPr>
            <a:xfrm>
              <a:off x="376652" y="3370735"/>
              <a:ext cx="3304502" cy="2007715"/>
            </a:xfrm>
            <a:prstGeom prst="rect">
              <a:avLst/>
            </a:prstGeom>
          </p:spPr>
        </p:pic>
      </p:grpSp>
      <p:grpSp>
        <p:nvGrpSpPr>
          <p:cNvPr id="40" name="Groupe 39"/>
          <p:cNvGrpSpPr/>
          <p:nvPr/>
        </p:nvGrpSpPr>
        <p:grpSpPr>
          <a:xfrm>
            <a:off x="7917780" y="2008964"/>
            <a:ext cx="2841677" cy="2601004"/>
            <a:chOff x="8388214" y="3239595"/>
            <a:chExt cx="3534971" cy="32355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1" name="Groupe 40"/>
            <p:cNvGrpSpPr/>
            <p:nvPr/>
          </p:nvGrpSpPr>
          <p:grpSpPr>
            <a:xfrm>
              <a:off x="8388214" y="3239595"/>
              <a:ext cx="3534971" cy="3235581"/>
              <a:chOff x="2362201" y="771159"/>
              <a:chExt cx="6343156" cy="5805927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43" name="Image 4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"/>
              <a:stretch/>
            </p:blipFill>
            <p:spPr>
              <a:xfrm>
                <a:off x="2362201" y="771159"/>
                <a:ext cx="6343156" cy="5805927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4" name="Image 4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6510" y="1006476"/>
                <a:ext cx="5814758" cy="3497791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42" name="Image 41"/>
            <p:cNvPicPr>
              <a:picLocks noChangeAspect="1"/>
            </p:cNvPicPr>
            <p:nvPr/>
          </p:nvPicPr>
          <p:blipFill rotWithShape="1">
            <a:blip r:embed="rId6"/>
            <a:srcRect l="265" r="-1" b="178"/>
            <a:stretch/>
          </p:blipFill>
          <p:spPr>
            <a:xfrm>
              <a:off x="8535510" y="3370736"/>
              <a:ext cx="3240500" cy="1964851"/>
            </a:xfrm>
            <a:prstGeom prst="rect">
              <a:avLst/>
            </a:prstGeom>
          </p:spPr>
        </p:pic>
      </p:grpSp>
      <p:sp>
        <p:nvSpPr>
          <p:cNvPr id="45" name="Rectangle à coins arrondis 44"/>
          <p:cNvSpPr/>
          <p:nvPr/>
        </p:nvSpPr>
        <p:spPr>
          <a:xfrm>
            <a:off x="8543766" y="4338173"/>
            <a:ext cx="1589706" cy="265936"/>
          </a:xfrm>
          <a:prstGeom prst="round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TEEPI ETF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Rectangle à coins arrondis 45"/>
          <p:cNvSpPr/>
          <p:nvPr/>
        </p:nvSpPr>
        <p:spPr>
          <a:xfrm>
            <a:off x="1962627" y="4338173"/>
            <a:ext cx="1589706" cy="265936"/>
          </a:xfrm>
          <a:prstGeom prst="roundRect">
            <a:avLst/>
          </a:prstGeom>
          <a:solidFill>
            <a:srgbClr val="44546A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TEEPI Data Hub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1559927" y="4790180"/>
            <a:ext cx="2395106" cy="483805"/>
          </a:xfrm>
          <a:prstGeom prst="round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Echange de données réglementaires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4394200" y="4790181"/>
            <a:ext cx="3347720" cy="483805"/>
          </a:xfrm>
          <a:prstGeom prst="round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Recherche et investissement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dans les parts de fonds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9" name="Rectangle à coins arrondis 48"/>
          <p:cNvSpPr/>
          <p:nvPr/>
        </p:nvSpPr>
        <p:spPr>
          <a:xfrm>
            <a:off x="7865072" y="4787935"/>
            <a:ext cx="3166070" cy="483805"/>
          </a:xfrm>
          <a:prstGeom prst="round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 portail d’accès au marché primaire des ETFs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0" name="Rectangle à coins arrondis 49"/>
          <p:cNvSpPr/>
          <p:nvPr/>
        </p:nvSpPr>
        <p:spPr>
          <a:xfrm>
            <a:off x="5835993" y="1786408"/>
            <a:ext cx="568249" cy="1472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2020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1" name="Rectangle à coins arrondis 50"/>
          <p:cNvSpPr/>
          <p:nvPr/>
        </p:nvSpPr>
        <p:spPr>
          <a:xfrm>
            <a:off x="9115931" y="1786408"/>
            <a:ext cx="568249" cy="1472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2021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2" name="Rectangle à coins arrondis 51"/>
          <p:cNvSpPr/>
          <p:nvPr/>
        </p:nvSpPr>
        <p:spPr>
          <a:xfrm>
            <a:off x="2556055" y="1786408"/>
            <a:ext cx="568249" cy="14722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2017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4649511" y="2022276"/>
            <a:ext cx="2841677" cy="2601004"/>
            <a:chOff x="4322573" y="2731530"/>
            <a:chExt cx="3534971" cy="3235581"/>
          </a:xfrm>
        </p:grpSpPr>
        <p:pic>
          <p:nvPicPr>
            <p:cNvPr id="54" name="Image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"/>
            <a:stretch/>
          </p:blipFill>
          <p:spPr>
            <a:xfrm>
              <a:off x="4322573" y="2731530"/>
              <a:ext cx="3534971" cy="3235581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5" name="Rectangle à coins arrondis 54"/>
            <p:cNvSpPr/>
            <p:nvPr/>
          </p:nvSpPr>
          <p:spPr>
            <a:xfrm>
              <a:off x="5101176" y="5612444"/>
              <a:ext cx="1977552" cy="330817"/>
            </a:xfrm>
            <a:prstGeom prst="roundRect">
              <a:avLst/>
            </a:prstGeom>
            <a:solidFill>
              <a:srgbClr val="44546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TEEPI Market Place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68299" y="2866313"/>
              <a:ext cx="3227762" cy="1944650"/>
            </a:xfrm>
            <a:prstGeom prst="rect">
              <a:avLst/>
            </a:prstGeom>
          </p:spPr>
        </p:pic>
      </p:grpSp>
      <p:sp>
        <p:nvSpPr>
          <p:cNvPr id="57" name="Title 2"/>
          <p:cNvSpPr txBox="1">
            <a:spLocks/>
          </p:cNvSpPr>
          <p:nvPr/>
        </p:nvSpPr>
        <p:spPr>
          <a:xfrm>
            <a:off x="523228" y="5780168"/>
            <a:ext cx="11081575" cy="808460"/>
          </a:xfrm>
          <a:prstGeom prst="rect">
            <a:avLst/>
          </a:prstGeom>
          <a:solidFill>
            <a:srgbClr val="43566C"/>
          </a:solidFill>
          <a:ln>
            <a:noFill/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fr-FR" sz="2200" dirty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 ensemble de services digitaux, innovants, et à forte valeur ajoutée pour fluidifier la distribution de fonds.</a:t>
            </a:r>
            <a:endParaRPr lang="fr-FR" sz="2200" dirty="0">
              <a:solidFill>
                <a:prstClr val="white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0" name="Rectangle à coins arrondis 59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3566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43566C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riangle isocèle 3"/>
          <p:cNvSpPr/>
          <p:nvPr/>
        </p:nvSpPr>
        <p:spPr>
          <a:xfrm rot="5400000">
            <a:off x="366821" y="3009039"/>
            <a:ext cx="129680" cy="111793"/>
          </a:xfrm>
          <a:prstGeom prst="triangle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80725" y="3000095"/>
            <a:ext cx="81492" cy="129681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1031142" y="3000095"/>
            <a:ext cx="81492" cy="129681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1181559" y="3000095"/>
            <a:ext cx="81492" cy="129681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11337747" y="3000095"/>
            <a:ext cx="81492" cy="129681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488057" y="3000095"/>
            <a:ext cx="81492" cy="129681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2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54864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571066"/>
            <a:ext cx="12192000" cy="1286933"/>
          </a:xfrm>
          <a:prstGeom prst="rect">
            <a:avLst/>
          </a:prstGeom>
          <a:solidFill>
            <a:srgbClr val="4356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40911" y="309422"/>
            <a:ext cx="10328371" cy="1035525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 smtClean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 modèle intuitif</a:t>
            </a:r>
            <a:endParaRPr kumimoji="0" lang="fr-FR" sz="36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00" dirty="0" smtClean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Face à la complexité de la dissémination/collecte des données réglementaires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7" name="Title 2"/>
          <p:cNvSpPr txBox="1">
            <a:spLocks/>
          </p:cNvSpPr>
          <p:nvPr/>
        </p:nvSpPr>
        <p:spPr>
          <a:xfrm>
            <a:off x="523228" y="5780168"/>
            <a:ext cx="11081575" cy="808460"/>
          </a:xfrm>
          <a:prstGeom prst="rect">
            <a:avLst/>
          </a:prstGeom>
          <a:solidFill>
            <a:srgbClr val="43566C"/>
          </a:solidFill>
          <a:ln>
            <a:noFill/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200" dirty="0" smtClean="0">
                <a:solidFill>
                  <a:prstClr val="white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Des processus simplifiés et des gains de temps pour les Institutionnels et Sociétés de gestion dans leurs échanges de données réglementaires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0" name="Rectangle à coins arrondis 59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3566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endParaRPr kumimoji="0" lang="fr-FR" sz="1100" b="1" i="0" u="none" strike="noStrike" kern="1200" cap="none" spc="0" normalizeH="0" baseline="0" noProof="0" dirty="0">
              <a:ln>
                <a:noFill/>
              </a:ln>
              <a:solidFill>
                <a:srgbClr val="43566C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59" name="Groupe 58"/>
          <p:cNvGrpSpPr/>
          <p:nvPr/>
        </p:nvGrpSpPr>
        <p:grpSpPr>
          <a:xfrm>
            <a:off x="6280636" y="1554049"/>
            <a:ext cx="5665610" cy="1924235"/>
            <a:chOff x="4221229" y="1497340"/>
            <a:chExt cx="7105880" cy="2299674"/>
          </a:xfrm>
        </p:grpSpPr>
        <p:sp>
          <p:nvSpPr>
            <p:cNvPr id="61" name="Rectangle à coins arrondis 60"/>
            <p:cNvSpPr/>
            <p:nvPr/>
          </p:nvSpPr>
          <p:spPr>
            <a:xfrm>
              <a:off x="4221229" y="1497340"/>
              <a:ext cx="7105880" cy="2138624"/>
            </a:xfrm>
            <a:prstGeom prst="roundRect">
              <a:avLst/>
            </a:prstGeom>
            <a:solidFill>
              <a:srgbClr val="4356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grpSp>
          <p:nvGrpSpPr>
            <p:cNvPr id="62" name="Groupe 61"/>
            <p:cNvGrpSpPr/>
            <p:nvPr/>
          </p:nvGrpSpPr>
          <p:grpSpPr>
            <a:xfrm>
              <a:off x="4505696" y="1839487"/>
              <a:ext cx="6580107" cy="1957527"/>
              <a:chOff x="246973" y="2274175"/>
              <a:chExt cx="12194566" cy="3627783"/>
            </a:xfrm>
          </p:grpSpPr>
          <p:grpSp>
            <p:nvGrpSpPr>
              <p:cNvPr id="63" name="Groupe 62"/>
              <p:cNvGrpSpPr/>
              <p:nvPr/>
            </p:nvGrpSpPr>
            <p:grpSpPr>
              <a:xfrm>
                <a:off x="246973" y="2274175"/>
                <a:ext cx="12194566" cy="2461241"/>
                <a:chOff x="-2222324" y="2255138"/>
                <a:chExt cx="13727240" cy="2770582"/>
              </a:xfrm>
            </p:grpSpPr>
            <p:sp>
              <p:nvSpPr>
                <p:cNvPr id="75" name="Rectangle à coins arrondis 74"/>
                <p:cNvSpPr/>
                <p:nvPr/>
              </p:nvSpPr>
              <p:spPr>
                <a:xfrm>
                  <a:off x="-2222324" y="2255140"/>
                  <a:ext cx="4302546" cy="741138"/>
                </a:xfrm>
                <a:prstGeom prst="roundRect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" sz="105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43566C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Société de gestion</a:t>
                  </a:r>
                </a:p>
              </p:txBody>
            </p:sp>
            <p:sp>
              <p:nvSpPr>
                <p:cNvPr id="76" name="Rectangle à coins arrondis 75"/>
                <p:cNvSpPr/>
                <p:nvPr/>
              </p:nvSpPr>
              <p:spPr>
                <a:xfrm>
                  <a:off x="-2222324" y="4284582"/>
                  <a:ext cx="4302545" cy="741138"/>
                </a:xfrm>
                <a:prstGeom prst="roundRect">
                  <a:avLst/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algn="ctr" defTabSz="914377"/>
                  <a:r>
                    <a:rPr lang="en" sz="1050" b="1" kern="0" dirty="0">
                      <a:solidFill>
                        <a:srgbClr val="43566C"/>
                      </a:solidFill>
                      <a:latin typeface="Lato"/>
                    </a:rPr>
                    <a:t>Société de gestion</a:t>
                  </a:r>
                </a:p>
              </p:txBody>
            </p:sp>
            <p:sp>
              <p:nvSpPr>
                <p:cNvPr id="77" name="Rectangle à coins arrondis 76"/>
                <p:cNvSpPr/>
                <p:nvPr/>
              </p:nvSpPr>
              <p:spPr>
                <a:xfrm>
                  <a:off x="6909447" y="2255138"/>
                  <a:ext cx="4595469" cy="741138"/>
                </a:xfrm>
                <a:prstGeom prst="roundRect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37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" sz="105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Investisseur</a:t>
                  </a:r>
                  <a:r>
                    <a:rPr kumimoji="0" lang="en" sz="1050" b="1" i="0" u="none" strike="noStrike" kern="0" cap="none" spc="0" normalizeH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Lato"/>
                      <a:ea typeface="+mn-ea"/>
                      <a:cs typeface="+mn-cs"/>
                    </a:rPr>
                    <a:t> Institutionnel</a:t>
                  </a:r>
                  <a:endParaRPr kumimoji="0" lang="en" sz="10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Lato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Rectangle à coins arrondis 77"/>
                <p:cNvSpPr/>
                <p:nvPr/>
              </p:nvSpPr>
              <p:spPr>
                <a:xfrm>
                  <a:off x="6910326" y="3276717"/>
                  <a:ext cx="4594590" cy="741138"/>
                </a:xfrm>
                <a:prstGeom prst="roundRect">
                  <a:avLst/>
                </a:prstGeom>
                <a:solidFill>
                  <a:srgbClr val="00B0F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lvl="0" algn="ctr" defTabSz="914377">
                    <a:defRPr/>
                  </a:pPr>
                  <a:r>
                    <a:rPr lang="en" sz="1050" b="1" kern="0" dirty="0">
                      <a:solidFill>
                        <a:schemeClr val="bg1"/>
                      </a:solidFill>
                      <a:latin typeface="Lato"/>
                    </a:rPr>
                    <a:t>Investisseur Institutionnel</a:t>
                  </a:r>
                </a:p>
              </p:txBody>
            </p:sp>
            <p:sp>
              <p:nvSpPr>
                <p:cNvPr id="79" name="Rectangle à coins arrondis 78"/>
                <p:cNvSpPr/>
                <p:nvPr/>
              </p:nvSpPr>
              <p:spPr>
                <a:xfrm>
                  <a:off x="6910326" y="4284581"/>
                  <a:ext cx="4594590" cy="741138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lvl="0" algn="ctr" defTabSz="914377">
                    <a:defRPr/>
                  </a:pPr>
                  <a:r>
                    <a:rPr lang="en" sz="1050" b="1" kern="0" dirty="0" smtClean="0">
                      <a:solidFill>
                        <a:schemeClr val="bg1"/>
                      </a:solidFill>
                      <a:latin typeface="Lato"/>
                    </a:rPr>
                    <a:t>Distributeur de fonds</a:t>
                  </a:r>
                  <a:endParaRPr lang="en" sz="1050" b="1" kern="0" dirty="0">
                    <a:solidFill>
                      <a:schemeClr val="bg1"/>
                    </a:solidFill>
                    <a:latin typeface="Lato"/>
                  </a:endParaRPr>
                </a:p>
              </p:txBody>
            </p:sp>
          </p:grpSp>
          <p:grpSp>
            <p:nvGrpSpPr>
              <p:cNvPr id="64" name="Groupe 63"/>
              <p:cNvGrpSpPr/>
              <p:nvPr/>
            </p:nvGrpSpPr>
            <p:grpSpPr>
              <a:xfrm>
                <a:off x="4977047" y="2274175"/>
                <a:ext cx="2473424" cy="2473423"/>
                <a:chOff x="4598662" y="2274175"/>
                <a:chExt cx="2473424" cy="2473423"/>
              </a:xfrm>
            </p:grpSpPr>
            <p:sp>
              <p:nvSpPr>
                <p:cNvPr id="71" name="Ellipse 70"/>
                <p:cNvSpPr/>
                <p:nvPr/>
              </p:nvSpPr>
              <p:spPr>
                <a:xfrm>
                  <a:off x="4598662" y="2274175"/>
                  <a:ext cx="2473424" cy="2473423"/>
                </a:xfrm>
                <a:prstGeom prst="ellipse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000"/>
                </a:p>
              </p:txBody>
            </p:sp>
            <p:sp>
              <p:nvSpPr>
                <p:cNvPr id="72" name="TextBox 111"/>
                <p:cNvSpPr txBox="1"/>
                <p:nvPr/>
              </p:nvSpPr>
              <p:spPr>
                <a:xfrm rot="5400000">
                  <a:off x="5523005" y="3028029"/>
                  <a:ext cx="1264904" cy="987749"/>
                </a:xfrm>
                <a:prstGeom prst="rect">
                  <a:avLst/>
                </a:prstGeom>
                <a:noFill/>
              </p:spPr>
              <p:txBody>
                <a:bodyPr spcFirstLastPara="1" wrap="square" lIns="0" tIns="0" rIns="0" bIns="0" numCol="1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377" eaLnBrk="1" fontAlgn="auto" latinLnBrk="0" hangingPunct="1">
                    <a:lnSpc>
                      <a:spcPts val="2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" sz="1000" b="1" i="0" u="none" strike="noStrike" kern="0" cap="all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Collect</a:t>
                  </a:r>
                </a:p>
              </p:txBody>
            </p:sp>
            <p:sp>
              <p:nvSpPr>
                <p:cNvPr id="73" name="TextBox 111"/>
                <p:cNvSpPr txBox="1"/>
                <p:nvPr/>
              </p:nvSpPr>
              <p:spPr>
                <a:xfrm rot="16200000">
                  <a:off x="5125450" y="2830684"/>
                  <a:ext cx="1264902" cy="1470650"/>
                </a:xfrm>
                <a:prstGeom prst="rect">
                  <a:avLst/>
                </a:prstGeom>
                <a:noFill/>
              </p:spPr>
              <p:txBody>
                <a:bodyPr spcFirstLastPara="1" wrap="square" lIns="0" tIns="0" rIns="0" bIns="0" numCol="1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377" eaLnBrk="1" fontAlgn="auto" latinLnBrk="0" hangingPunct="1">
                    <a:lnSpc>
                      <a:spcPts val="2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" sz="1000" b="1" i="0" u="none" strike="noStrike" kern="0" cap="all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 Narrow" panose="020B0606020202030204" pitchFamily="34" charset="0"/>
                      <a:ea typeface="Lato" panose="020F0502020204030203" pitchFamily="34" charset="0"/>
                      <a:cs typeface="Lato" panose="020F0502020204030203" pitchFamily="34" charset="0"/>
                    </a:rPr>
                    <a:t>Disseminate</a:t>
                  </a:r>
                </a:p>
              </p:txBody>
            </p:sp>
            <p:pic>
              <p:nvPicPr>
                <p:cNvPr id="74" name="Image 73" descr="teepiico.emf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19193" y="3076993"/>
                  <a:ext cx="1050544" cy="1000034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cxnSp>
            <p:nvCxnSpPr>
              <p:cNvPr id="65" name="Connecteur en angle 64"/>
              <p:cNvCxnSpPr>
                <a:stCxn id="75" idx="3"/>
                <a:endCxn id="71" idx="2"/>
              </p:cNvCxnSpPr>
              <p:nvPr/>
            </p:nvCxnSpPr>
            <p:spPr>
              <a:xfrm>
                <a:off x="4069131" y="2603373"/>
                <a:ext cx="907916" cy="907514"/>
              </a:xfrm>
              <a:prstGeom prst="bentConnector3">
                <a:avLst>
                  <a:gd name="adj1" fmla="val 50000"/>
                </a:avLst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6" name="Connecteur en angle 65"/>
              <p:cNvCxnSpPr>
                <a:stCxn id="76" idx="3"/>
                <a:endCxn id="71" idx="2"/>
              </p:cNvCxnSpPr>
              <p:nvPr/>
            </p:nvCxnSpPr>
            <p:spPr>
              <a:xfrm flipV="1">
                <a:off x="4069131" y="3510887"/>
                <a:ext cx="907916" cy="895337"/>
              </a:xfrm>
              <a:prstGeom prst="bentConnector3">
                <a:avLst>
                  <a:gd name="adj1" fmla="val 50000"/>
                </a:avLst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7" name="Connecteur en angle 66"/>
              <p:cNvCxnSpPr>
                <a:stCxn id="77" idx="1"/>
                <a:endCxn id="71" idx="6"/>
              </p:cNvCxnSpPr>
              <p:nvPr/>
            </p:nvCxnSpPr>
            <p:spPr>
              <a:xfrm rot="10800000" flipV="1">
                <a:off x="7450473" y="2603371"/>
                <a:ext cx="908695" cy="907516"/>
              </a:xfrm>
              <a:prstGeom prst="bentConnector3">
                <a:avLst>
                  <a:gd name="adj1" fmla="val 50000"/>
                </a:avLst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8" name="Connecteur en angle 67"/>
              <p:cNvCxnSpPr>
                <a:stCxn id="78" idx="1"/>
                <a:endCxn id="71" idx="6"/>
              </p:cNvCxnSpPr>
              <p:nvPr/>
            </p:nvCxnSpPr>
            <p:spPr>
              <a:xfrm rot="10800000">
                <a:off x="7450471" y="3510889"/>
                <a:ext cx="909473" cy="2"/>
              </a:xfrm>
              <a:prstGeom prst="bentConnector3">
                <a:avLst>
                  <a:gd name="adj1" fmla="val 50000"/>
                </a:avLst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9" name="Connecteur en angle 68"/>
              <p:cNvCxnSpPr>
                <a:stCxn id="79" idx="1"/>
                <a:endCxn id="71" idx="6"/>
              </p:cNvCxnSpPr>
              <p:nvPr/>
            </p:nvCxnSpPr>
            <p:spPr>
              <a:xfrm rot="10800000">
                <a:off x="7450471" y="3510889"/>
                <a:ext cx="909473" cy="895337"/>
              </a:xfrm>
              <a:prstGeom prst="bentConnector3">
                <a:avLst>
                  <a:gd name="adj1" fmla="val 50000"/>
                </a:avLst>
              </a:prstGeom>
              <a:noFill/>
              <a:ln w="127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</p:cxnSp>
          <p:sp>
            <p:nvSpPr>
              <p:cNvPr id="70" name="Rectangle à coins arrondis 69"/>
              <p:cNvSpPr/>
              <p:nvPr/>
            </p:nvSpPr>
            <p:spPr>
              <a:xfrm>
                <a:off x="4679019" y="5218921"/>
                <a:ext cx="3530807" cy="683037"/>
              </a:xfrm>
              <a:prstGeom prst="roundRect">
                <a:avLst/>
              </a:prstGeom>
              <a:solidFill>
                <a:srgbClr val="24B4BC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609585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rPr>
                  <a:t>Avec TEEPI Data Hub</a:t>
                </a:r>
              </a:p>
            </p:txBody>
          </p:sp>
        </p:grpSp>
      </p:grpSp>
      <p:grpSp>
        <p:nvGrpSpPr>
          <p:cNvPr id="80" name="Groupe 79"/>
          <p:cNvGrpSpPr/>
          <p:nvPr/>
        </p:nvGrpSpPr>
        <p:grpSpPr>
          <a:xfrm rot="1577962">
            <a:off x="4574722" y="2130029"/>
            <a:ext cx="1927701" cy="1941971"/>
            <a:chOff x="2846527" y="2089531"/>
            <a:chExt cx="2472609" cy="2587139"/>
          </a:xfrm>
        </p:grpSpPr>
        <p:sp>
          <p:nvSpPr>
            <p:cNvPr id="81" name="Arc 80"/>
            <p:cNvSpPr/>
            <p:nvPr/>
          </p:nvSpPr>
          <p:spPr>
            <a:xfrm rot="15205021">
              <a:off x="2938562" y="2296096"/>
              <a:ext cx="2288539" cy="2472609"/>
            </a:xfrm>
            <a:prstGeom prst="arc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82" name="Triangle isocèle 81"/>
            <p:cNvSpPr/>
            <p:nvPr/>
          </p:nvSpPr>
          <p:spPr>
            <a:xfrm rot="4728387">
              <a:off x="3676163" y="2156077"/>
              <a:ext cx="590291" cy="4572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336659" y="3250188"/>
            <a:ext cx="5665610" cy="1955699"/>
            <a:chOff x="336659" y="3478858"/>
            <a:chExt cx="5665610" cy="1955699"/>
          </a:xfrm>
        </p:grpSpPr>
        <p:sp>
          <p:nvSpPr>
            <p:cNvPr id="117" name="Rectangle à coins arrondis 116"/>
            <p:cNvSpPr/>
            <p:nvPr/>
          </p:nvSpPr>
          <p:spPr>
            <a:xfrm>
              <a:off x="336659" y="3478858"/>
              <a:ext cx="5665610" cy="178947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00"/>
            </a:p>
          </p:txBody>
        </p:sp>
        <p:sp>
          <p:nvSpPr>
            <p:cNvPr id="179" name="Rectangle à coins arrondis 178"/>
            <p:cNvSpPr/>
            <p:nvPr/>
          </p:nvSpPr>
          <p:spPr>
            <a:xfrm>
              <a:off x="4002872" y="3864176"/>
              <a:ext cx="1781771" cy="278653"/>
            </a:xfrm>
            <a:prstGeom prst="round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Investisseur</a:t>
              </a:r>
              <a:r>
                <a:rPr kumimoji="0" lang="en" sz="1000" b="1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 Institutionnel</a:t>
              </a:r>
              <a:endParaRPr kumimoji="0" lang="en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  <a:ea typeface="+mn-ea"/>
                <a:cs typeface="+mn-cs"/>
              </a:endParaRPr>
            </a:p>
          </p:txBody>
        </p:sp>
        <p:sp>
          <p:nvSpPr>
            <p:cNvPr id="180" name="Rectangle à coins arrondis 179"/>
            <p:cNvSpPr/>
            <p:nvPr/>
          </p:nvSpPr>
          <p:spPr>
            <a:xfrm>
              <a:off x="4003235" y="4248270"/>
              <a:ext cx="1781772" cy="278653"/>
            </a:xfrm>
            <a:prstGeom prst="round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tlCol="0" anchor="ctr"/>
            <a:lstStyle/>
            <a:p>
              <a:pPr algn="ctr" defTabSz="914377"/>
              <a:r>
                <a:rPr lang="en" sz="1000" b="1" kern="0" dirty="0">
                  <a:solidFill>
                    <a:srgbClr val="FFFFFF"/>
                  </a:solidFill>
                  <a:latin typeface="Lato"/>
                </a:rPr>
                <a:t>Investisseur Institutionnel</a:t>
              </a:r>
            </a:p>
          </p:txBody>
        </p:sp>
        <p:sp>
          <p:nvSpPr>
            <p:cNvPr id="181" name="Rectangle à coins arrondis 180"/>
            <p:cNvSpPr/>
            <p:nvPr/>
          </p:nvSpPr>
          <p:spPr>
            <a:xfrm>
              <a:off x="4003235" y="4627208"/>
              <a:ext cx="1781772" cy="27865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tlCol="0" anchor="ctr"/>
            <a:lstStyle/>
            <a:p>
              <a:pPr lvl="0" algn="ctr" defTabSz="914377">
                <a:defRPr/>
              </a:pPr>
              <a:r>
                <a:rPr lang="en" sz="1000" b="1" kern="0" dirty="0" smtClean="0">
                  <a:solidFill>
                    <a:srgbClr val="FFFFFF"/>
                  </a:solidFill>
                  <a:latin typeface="Lato"/>
                </a:rPr>
                <a:t>Distributeur de fonds</a:t>
              </a:r>
              <a:endParaRPr lang="en" sz="1000" b="1" kern="0" dirty="0">
                <a:solidFill>
                  <a:srgbClr val="FFFFFF"/>
                </a:solidFill>
                <a:latin typeface="Lato"/>
              </a:endParaRPr>
            </a:p>
          </p:txBody>
        </p:sp>
        <p:sp>
          <p:nvSpPr>
            <p:cNvPr id="182" name="Rectangle à coins arrondis 181"/>
            <p:cNvSpPr/>
            <p:nvPr/>
          </p:nvSpPr>
          <p:spPr>
            <a:xfrm>
              <a:off x="582168" y="3864177"/>
              <a:ext cx="1781771" cy="278653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37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Lato"/>
                  <a:ea typeface="+mn-ea"/>
                  <a:cs typeface="+mn-cs"/>
                </a:rPr>
                <a:t>Société de gestion</a:t>
              </a:r>
            </a:p>
          </p:txBody>
        </p:sp>
        <p:sp>
          <p:nvSpPr>
            <p:cNvPr id="183" name="Rectangle à coins arrondis 182"/>
            <p:cNvSpPr/>
            <p:nvPr/>
          </p:nvSpPr>
          <p:spPr>
            <a:xfrm>
              <a:off x="582168" y="4627208"/>
              <a:ext cx="1781771" cy="278653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tlCol="0" anchor="ctr"/>
            <a:lstStyle/>
            <a:p>
              <a:pPr lvl="0" algn="ctr" defTabSz="914377">
                <a:defRPr/>
              </a:pPr>
              <a:r>
                <a:rPr lang="en" sz="1000" b="1" kern="0" dirty="0">
                  <a:solidFill>
                    <a:schemeClr val="tx2"/>
                  </a:solidFill>
                  <a:latin typeface="Lato"/>
                </a:rPr>
                <a:t>Société de gestion</a:t>
              </a:r>
            </a:p>
          </p:txBody>
        </p:sp>
        <p:sp>
          <p:nvSpPr>
            <p:cNvPr id="184" name="Rectangle à coins arrondis 183"/>
            <p:cNvSpPr/>
            <p:nvPr/>
          </p:nvSpPr>
          <p:spPr>
            <a:xfrm>
              <a:off x="581805" y="4248270"/>
              <a:ext cx="1781771" cy="278654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tlCol="0" anchor="ctr"/>
            <a:lstStyle/>
            <a:p>
              <a:pPr lvl="0" algn="ctr" defTabSz="914377">
                <a:defRPr/>
              </a:pPr>
              <a:r>
                <a:rPr lang="en" sz="1000" b="1" kern="0" dirty="0">
                  <a:solidFill>
                    <a:schemeClr val="tx2"/>
                  </a:solidFill>
                  <a:latin typeface="Lato"/>
                </a:rPr>
                <a:t>Société de gestion</a:t>
              </a:r>
            </a:p>
          </p:txBody>
        </p:sp>
        <p:cxnSp>
          <p:nvCxnSpPr>
            <p:cNvPr id="186" name="Connecteur droit avec flèche 127"/>
            <p:cNvCxnSpPr>
              <a:endCxn id="179" idx="1"/>
            </p:cNvCxnSpPr>
            <p:nvPr/>
          </p:nvCxnSpPr>
          <p:spPr>
            <a:xfrm flipV="1">
              <a:off x="2363576" y="4003503"/>
              <a:ext cx="1639296" cy="392575"/>
            </a:xfrm>
            <a:prstGeom prst="straightConnector1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87" name="Connecteur droit avec flèche 127"/>
            <p:cNvCxnSpPr>
              <a:stCxn id="184" idx="3"/>
              <a:endCxn id="180" idx="1"/>
            </p:cNvCxnSpPr>
            <p:nvPr/>
          </p:nvCxnSpPr>
          <p:spPr>
            <a:xfrm>
              <a:off x="2363576" y="4387597"/>
              <a:ext cx="1639659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88" name="Connecteur droit avec flèche 127"/>
            <p:cNvCxnSpPr>
              <a:stCxn id="184" idx="3"/>
              <a:endCxn id="181" idx="1"/>
            </p:cNvCxnSpPr>
            <p:nvPr/>
          </p:nvCxnSpPr>
          <p:spPr>
            <a:xfrm>
              <a:off x="2363576" y="4387597"/>
              <a:ext cx="1639659" cy="378938"/>
            </a:xfrm>
            <a:prstGeom prst="straightConnector1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89" name="Connecteur droit avec flèche 127"/>
            <p:cNvCxnSpPr>
              <a:stCxn id="182" idx="3"/>
              <a:endCxn id="179" idx="1"/>
            </p:cNvCxnSpPr>
            <p:nvPr/>
          </p:nvCxnSpPr>
          <p:spPr>
            <a:xfrm flipV="1">
              <a:off x="2363939" y="4003503"/>
              <a:ext cx="1638933" cy="1"/>
            </a:xfrm>
            <a:prstGeom prst="straightConnector1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90" name="Connecteur droit avec flèche 127"/>
            <p:cNvCxnSpPr>
              <a:stCxn id="182" idx="3"/>
              <a:endCxn id="180" idx="1"/>
            </p:cNvCxnSpPr>
            <p:nvPr/>
          </p:nvCxnSpPr>
          <p:spPr>
            <a:xfrm>
              <a:off x="2363939" y="4003504"/>
              <a:ext cx="1639296" cy="384093"/>
            </a:xfrm>
            <a:prstGeom prst="straightConnector1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91" name="Connecteur droit avec flèche 127"/>
            <p:cNvCxnSpPr>
              <a:stCxn id="182" idx="3"/>
            </p:cNvCxnSpPr>
            <p:nvPr/>
          </p:nvCxnSpPr>
          <p:spPr>
            <a:xfrm>
              <a:off x="2363939" y="4003504"/>
              <a:ext cx="1638570" cy="763031"/>
            </a:xfrm>
            <a:prstGeom prst="straightConnector1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92" name="Connecteur droit avec flèche 127"/>
            <p:cNvCxnSpPr>
              <a:stCxn id="183" idx="3"/>
              <a:endCxn id="179" idx="1"/>
            </p:cNvCxnSpPr>
            <p:nvPr/>
          </p:nvCxnSpPr>
          <p:spPr>
            <a:xfrm flipV="1">
              <a:off x="2363939" y="4003503"/>
              <a:ext cx="1638933" cy="763032"/>
            </a:xfrm>
            <a:prstGeom prst="straightConnector1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93" name="Connecteur droit avec flèche 127"/>
            <p:cNvCxnSpPr>
              <a:stCxn id="183" idx="3"/>
              <a:endCxn id="180" idx="1"/>
            </p:cNvCxnSpPr>
            <p:nvPr/>
          </p:nvCxnSpPr>
          <p:spPr>
            <a:xfrm flipV="1">
              <a:off x="2363939" y="4387597"/>
              <a:ext cx="1639296" cy="378938"/>
            </a:xfrm>
            <a:prstGeom prst="straightConnector1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94" name="Connecteur droit avec flèche 127"/>
            <p:cNvCxnSpPr>
              <a:stCxn id="183" idx="3"/>
              <a:endCxn id="181" idx="1"/>
            </p:cNvCxnSpPr>
            <p:nvPr/>
          </p:nvCxnSpPr>
          <p:spPr>
            <a:xfrm>
              <a:off x="2363939" y="4766535"/>
              <a:ext cx="1639296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miter lim="800000"/>
              <a:tailEnd type="arrow"/>
            </a:ln>
            <a:effectLst/>
          </p:spPr>
        </p:cxnSp>
        <p:sp>
          <p:nvSpPr>
            <p:cNvPr id="200" name="Rectangle à coins arrondis 199"/>
            <p:cNvSpPr/>
            <p:nvPr/>
          </p:nvSpPr>
          <p:spPr>
            <a:xfrm>
              <a:off x="2363576" y="5145472"/>
              <a:ext cx="1645952" cy="289085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6095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Sans TEEPI Data Hub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54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0"/>
            <a:ext cx="12192000" cy="54864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40912" y="309422"/>
            <a:ext cx="11574236" cy="1212747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fr-FR" sz="3600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TEEPI DATA HUB, un point d’entrée unique </a:t>
            </a:r>
          </a:p>
          <a:p>
            <a:pPr defTabSz="914377"/>
            <a:r>
              <a:rPr lang="fr-FR" sz="2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</a:t>
            </a:r>
            <a:r>
              <a:rPr lang="fr-FR" sz="2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our la dissémination / collection de données réglementaires de manière intuitive et sécurisée</a:t>
            </a:r>
            <a:endParaRPr lang="fr-FR" sz="2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5571066"/>
            <a:ext cx="12192000" cy="1286933"/>
          </a:xfrm>
          <a:prstGeom prst="rect">
            <a:avLst/>
          </a:prstGeom>
          <a:solidFill>
            <a:srgbClr val="4356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Title 2"/>
          <p:cNvSpPr txBox="1">
            <a:spLocks/>
          </p:cNvSpPr>
          <p:nvPr/>
        </p:nvSpPr>
        <p:spPr>
          <a:xfrm>
            <a:off x="523228" y="5780168"/>
            <a:ext cx="11081575" cy="808460"/>
          </a:xfrm>
          <a:prstGeom prst="rect">
            <a:avLst/>
          </a:prstGeom>
          <a:solidFill>
            <a:srgbClr val="43566C"/>
          </a:solidFill>
          <a:ln>
            <a:noFill/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200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 « réseau social » d’échange de données entre sociétés de gestion, investisseurs institutionnels &amp; distributeurs. </a:t>
            </a:r>
            <a:endParaRPr lang="fr-FR" sz="22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8" name="Rectangle à coins arrondis 77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sz="1100" b="1" dirty="0" smtClean="0">
                <a:solidFill>
                  <a:srgbClr val="4356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endParaRPr lang="fr-FR" sz="1100" b="1" dirty="0">
              <a:solidFill>
                <a:srgbClr val="4356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482367" y="1606835"/>
            <a:ext cx="3991427" cy="3654987"/>
            <a:chOff x="6645349" y="908050"/>
            <a:chExt cx="6030753" cy="5522413"/>
          </a:xfrm>
        </p:grpSpPr>
        <p:pic>
          <p:nvPicPr>
            <p:cNvPr id="33" name="Image 32" descr="iMacBE3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95"/>
            <a:stretch/>
          </p:blipFill>
          <p:spPr>
            <a:xfrm>
              <a:off x="6645349" y="908050"/>
              <a:ext cx="6030753" cy="5522413"/>
            </a:xfrm>
            <a:prstGeom prst="rect">
              <a:avLst/>
            </a:prstGeom>
          </p:spPr>
        </p:pic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89750" y="1160702"/>
              <a:ext cx="5546648" cy="340108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6889748" y="4539149"/>
              <a:ext cx="5302251" cy="1090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"/>
            </a:p>
          </p:txBody>
        </p:sp>
      </p:grpSp>
      <p:cxnSp>
        <p:nvCxnSpPr>
          <p:cNvPr id="37" name="Connecteur droit 36"/>
          <p:cNvCxnSpPr/>
          <p:nvPr/>
        </p:nvCxnSpPr>
        <p:spPr>
          <a:xfrm>
            <a:off x="4976514" y="1894748"/>
            <a:ext cx="0" cy="309816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267792" y="4192264"/>
            <a:ext cx="1350761" cy="457119"/>
            <a:chOff x="284999" y="3917378"/>
            <a:chExt cx="1350761" cy="457119"/>
          </a:xfrm>
        </p:grpSpPr>
        <p:sp>
          <p:nvSpPr>
            <p:cNvPr id="55" name="Rectangle à coins arrondis 54"/>
            <p:cNvSpPr/>
            <p:nvPr/>
          </p:nvSpPr>
          <p:spPr>
            <a:xfrm>
              <a:off x="284999" y="4108561"/>
              <a:ext cx="1350761" cy="265936"/>
            </a:xfrm>
            <a:prstGeom prst="roundRect">
              <a:avLst/>
            </a:prstGeom>
            <a:solidFill>
              <a:srgbClr val="44546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r>
                <a:rPr lang="fr-FR" sz="1200" b="1" dirty="0" smtClean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SOLVENCY II</a:t>
              </a:r>
              <a:endParaRPr lang="fr-FR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0" name="Rectangle à coins arrondis 39"/>
            <p:cNvSpPr/>
            <p:nvPr/>
          </p:nvSpPr>
          <p:spPr>
            <a:xfrm>
              <a:off x="284999" y="3917378"/>
              <a:ext cx="736645" cy="21303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r>
                <a:rPr lang="fr-FR" sz="1000" b="1" dirty="0" smtClean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TPT</a:t>
              </a:r>
              <a:endParaRPr lang="fr-FR" sz="1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1474110" y="4840566"/>
            <a:ext cx="1864265" cy="457119"/>
            <a:chOff x="284999" y="3917378"/>
            <a:chExt cx="1864265" cy="457119"/>
          </a:xfrm>
        </p:grpSpPr>
        <p:sp>
          <p:nvSpPr>
            <p:cNvPr id="42" name="Rectangle à coins arrondis 41"/>
            <p:cNvSpPr/>
            <p:nvPr/>
          </p:nvSpPr>
          <p:spPr>
            <a:xfrm>
              <a:off x="284999" y="4108561"/>
              <a:ext cx="1864265" cy="265936"/>
            </a:xfrm>
            <a:prstGeom prst="roundRect">
              <a:avLst/>
            </a:prstGeom>
            <a:solidFill>
              <a:srgbClr val="44546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r>
                <a:rPr lang="fr-FR" sz="1200" b="1" dirty="0" smtClean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FISCALITÉ FRANÇAISE</a:t>
              </a:r>
              <a:endParaRPr lang="fr-FR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3" name="Rectangle à coins arrondis 42"/>
            <p:cNvSpPr/>
            <p:nvPr/>
          </p:nvSpPr>
          <p:spPr>
            <a:xfrm>
              <a:off x="284999" y="3917378"/>
              <a:ext cx="736645" cy="21303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r>
                <a:rPr lang="fr-FR" sz="1000" b="1" dirty="0" smtClean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IFI</a:t>
              </a:r>
              <a:endParaRPr lang="fr-FR" sz="1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1779603" y="4192264"/>
            <a:ext cx="1350761" cy="457119"/>
            <a:chOff x="284999" y="3917378"/>
            <a:chExt cx="1350761" cy="457119"/>
          </a:xfrm>
        </p:grpSpPr>
        <p:sp>
          <p:nvSpPr>
            <p:cNvPr id="45" name="Rectangle à coins arrondis 44"/>
            <p:cNvSpPr/>
            <p:nvPr/>
          </p:nvSpPr>
          <p:spPr>
            <a:xfrm>
              <a:off x="284999" y="4108561"/>
              <a:ext cx="1350761" cy="265936"/>
            </a:xfrm>
            <a:prstGeom prst="roundRect">
              <a:avLst/>
            </a:prstGeom>
            <a:solidFill>
              <a:srgbClr val="44546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r>
                <a:rPr lang="fr-FR" sz="1200" b="1" dirty="0" smtClean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MIFID II</a:t>
              </a:r>
              <a:endParaRPr lang="fr-FR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46" name="Rectangle à coins arrondis 45"/>
            <p:cNvSpPr/>
            <p:nvPr/>
          </p:nvSpPr>
          <p:spPr>
            <a:xfrm>
              <a:off x="284999" y="3917378"/>
              <a:ext cx="736645" cy="21303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r>
                <a:rPr lang="fr-FR" sz="1000" b="1" dirty="0" smtClean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EMT</a:t>
              </a:r>
              <a:endParaRPr lang="fr-FR" sz="1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3291414" y="4192264"/>
            <a:ext cx="1350761" cy="457119"/>
            <a:chOff x="284999" y="3917378"/>
            <a:chExt cx="1350761" cy="457119"/>
          </a:xfrm>
        </p:grpSpPr>
        <p:sp>
          <p:nvSpPr>
            <p:cNvPr id="51" name="Rectangle à coins arrondis 50"/>
            <p:cNvSpPr/>
            <p:nvPr/>
          </p:nvSpPr>
          <p:spPr>
            <a:xfrm>
              <a:off x="284999" y="4108561"/>
              <a:ext cx="1350761" cy="265936"/>
            </a:xfrm>
            <a:prstGeom prst="roundRect">
              <a:avLst/>
            </a:prstGeom>
            <a:solidFill>
              <a:srgbClr val="44546A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r>
                <a:rPr lang="fr-FR" sz="1200" b="1" dirty="0" smtClean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PRIIPS</a:t>
              </a:r>
              <a:endParaRPr lang="fr-FR" sz="12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2" name="Rectangle à coins arrondis 51"/>
            <p:cNvSpPr/>
            <p:nvPr/>
          </p:nvSpPr>
          <p:spPr>
            <a:xfrm>
              <a:off x="284999" y="3917378"/>
              <a:ext cx="736645" cy="21303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r>
                <a:rPr lang="fr-FR" sz="1000" b="1" dirty="0" smtClean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EPT</a:t>
              </a:r>
              <a:endParaRPr lang="fr-FR" sz="10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48" name="Espace réservé du contenu 2"/>
          <p:cNvSpPr txBox="1">
            <a:spLocks/>
          </p:cNvSpPr>
          <p:nvPr/>
        </p:nvSpPr>
        <p:spPr>
          <a:xfrm>
            <a:off x="5342820" y="1797440"/>
            <a:ext cx="6772328" cy="3292780"/>
          </a:xfrm>
          <a:solidFill>
            <a:schemeClr val="bg1"/>
          </a:solidFill>
          <a:ln>
            <a:noFill/>
          </a:ln>
        </p:spPr>
        <p:txBody>
          <a:bodyPr anchor="ctr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chemeClr val="bg1"/>
              </a:buClr>
              <a:buSzPct val="60000"/>
              <a:buNone/>
            </a:pPr>
            <a:r>
              <a:rPr lang="fr-FR" sz="1800" b="1" dirty="0" smtClean="0">
                <a:solidFill>
                  <a:srgbClr val="4356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Modèle unique sur le marché :</a:t>
            </a:r>
          </a:p>
          <a:p>
            <a:pPr marL="21166" indent="-234945">
              <a:spcBef>
                <a:spcPts val="0"/>
              </a:spcBef>
              <a:buClr>
                <a:schemeClr val="tx2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Confidentialité</a:t>
            </a:r>
            <a:r>
              <a:rPr lang="fr-FR" sz="18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garantie et simplicité d’usage</a:t>
            </a:r>
          </a:p>
          <a:p>
            <a:pPr marL="21166" indent="-234945">
              <a:spcBef>
                <a:spcPts val="0"/>
              </a:spcBef>
              <a:buClr>
                <a:schemeClr val="tx2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8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« </a:t>
            </a:r>
            <a:r>
              <a:rPr lang="fr-FR" sz="1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Self care</a:t>
            </a:r>
            <a:r>
              <a:rPr lang="fr-FR" sz="18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», </a:t>
            </a:r>
            <a:r>
              <a:rPr lang="fr-FR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indépendance des sociétés pour la gestion de leurs utilisateurs et de leur réseau</a:t>
            </a:r>
          </a:p>
          <a:p>
            <a:pPr marL="21166" indent="-234945">
              <a:spcBef>
                <a:spcPts val="0"/>
              </a:spcBef>
              <a:buClr>
                <a:schemeClr val="tx2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Modèle économique </a:t>
            </a:r>
            <a:r>
              <a:rPr lang="fr-FR" sz="18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fondé </a:t>
            </a:r>
            <a:r>
              <a:rPr lang="fr-FR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sur la demande </a:t>
            </a:r>
          </a:p>
          <a:p>
            <a:pPr marL="21166" indent="-234945">
              <a:spcBef>
                <a:spcPts val="0"/>
              </a:spcBef>
              <a:buClr>
                <a:schemeClr val="tx2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Inspiré des </a:t>
            </a:r>
            <a:r>
              <a:rPr lang="fr-FR" sz="1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réseaux </a:t>
            </a:r>
            <a:r>
              <a:rPr lang="fr-FR" sz="1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sociaux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SzPct val="60000"/>
              <a:buNone/>
            </a:pPr>
            <a:endParaRPr lang="fr-FR" sz="1800" b="1" dirty="0" smtClean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spcBef>
                <a:spcPts val="600"/>
              </a:spcBef>
              <a:buClr>
                <a:schemeClr val="bg1"/>
              </a:buClr>
              <a:buSzPct val="60000"/>
              <a:buNone/>
            </a:pPr>
            <a:r>
              <a:rPr lang="fr-FR" sz="1800" b="1" dirty="0">
                <a:solidFill>
                  <a:srgbClr val="4356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Efficacité opérationnelle :</a:t>
            </a:r>
          </a:p>
          <a:p>
            <a:pPr marL="21166" indent="-234945">
              <a:spcBef>
                <a:spcPts val="0"/>
              </a:spcBef>
              <a:buClr>
                <a:schemeClr val="tx2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8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Traitement en masse </a:t>
            </a:r>
            <a:r>
              <a:rPr lang="fr-FR" sz="18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 connexions et des </a:t>
            </a:r>
            <a:r>
              <a:rPr lang="fr-FR" sz="18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transferts</a:t>
            </a:r>
            <a:r>
              <a:rPr lang="fr-FR" sz="1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21166" indent="-234945">
              <a:spcBef>
                <a:spcPts val="0"/>
              </a:spcBef>
              <a:buClr>
                <a:schemeClr val="tx2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Suivi en temps réel et centralisé </a:t>
            </a:r>
            <a:r>
              <a:rPr lang="fr-FR" sz="18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la dissémination / collecte</a:t>
            </a:r>
          </a:p>
          <a:p>
            <a:pPr marL="21166" indent="-234945">
              <a:spcBef>
                <a:spcPts val="0"/>
              </a:spcBef>
              <a:buClr>
                <a:schemeClr val="tx2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8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Dissémination / collecte des données </a:t>
            </a:r>
            <a:r>
              <a:rPr lang="fr-FR" sz="1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automatique</a:t>
            </a:r>
          </a:p>
          <a:p>
            <a:pPr marL="21166" indent="-234945">
              <a:spcBef>
                <a:spcPts val="0"/>
              </a:spcBef>
              <a:buClr>
                <a:schemeClr val="tx2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Notifications / alertes </a:t>
            </a:r>
            <a:r>
              <a:rPr lang="fr-FR" sz="18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envoyées par mail</a:t>
            </a:r>
          </a:p>
          <a:p>
            <a:pPr marL="21166" indent="-234945">
              <a:spcBef>
                <a:spcPts val="0"/>
              </a:spcBef>
              <a:buClr>
                <a:schemeClr val="tx2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8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Messagerie interne </a:t>
            </a:r>
            <a:r>
              <a:rPr lang="fr-FR" sz="18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entre l’ensemble des sociétés connectées</a:t>
            </a:r>
          </a:p>
        </p:txBody>
      </p:sp>
    </p:spTree>
    <p:extLst>
      <p:ext uri="{BB962C8B-B14F-4D97-AF65-F5344CB8AC3E}">
        <p14:creationId xmlns:p14="http://schemas.microsoft.com/office/powerpoint/2010/main" val="195621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0"/>
            <a:ext cx="12192000" cy="54864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540912" y="309422"/>
            <a:ext cx="10323938" cy="883439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fr-FR" sz="3600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Une couverture réglementaire optimale</a:t>
            </a:r>
          </a:p>
          <a:p>
            <a:pPr defTabSz="914377"/>
            <a:r>
              <a:rPr lang="fr-FR" sz="2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Gestion des formats de place les plus utilisés</a:t>
            </a:r>
            <a:endParaRPr lang="fr-FR" sz="2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5571066"/>
            <a:ext cx="12192000" cy="1286933"/>
          </a:xfrm>
          <a:prstGeom prst="rect">
            <a:avLst/>
          </a:prstGeom>
          <a:solidFill>
            <a:srgbClr val="4356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Title 2"/>
          <p:cNvSpPr txBox="1">
            <a:spLocks/>
          </p:cNvSpPr>
          <p:nvPr/>
        </p:nvSpPr>
        <p:spPr>
          <a:xfrm>
            <a:off x="523228" y="5780168"/>
            <a:ext cx="11081575" cy="808460"/>
          </a:xfrm>
          <a:prstGeom prst="rect">
            <a:avLst/>
          </a:prstGeom>
          <a:solidFill>
            <a:srgbClr val="43566C"/>
          </a:solidFill>
          <a:ln>
            <a:noFill/>
          </a:ln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200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Une veille réglementaire continue afin d’intégrer les formats les plus récents</a:t>
            </a:r>
            <a:endParaRPr lang="fr-FR" sz="220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78" name="Rectangle à coins arrondis 77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sz="1100" b="1" dirty="0" smtClean="0">
                <a:solidFill>
                  <a:srgbClr val="4356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endParaRPr lang="fr-FR" sz="1100" b="1" dirty="0">
              <a:solidFill>
                <a:srgbClr val="4356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27" name="Tableau 26"/>
          <p:cNvGraphicFramePr>
            <a:graphicFrameLocks noGrp="1"/>
          </p:cNvGraphicFramePr>
          <p:nvPr>
            <p:extLst/>
          </p:nvPr>
        </p:nvGraphicFramePr>
        <p:xfrm>
          <a:off x="711200" y="1462232"/>
          <a:ext cx="11233151" cy="333951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15200">
                  <a:extLst>
                    <a:ext uri="{9D8B030D-6E8A-4147-A177-3AD203B41FA5}">
                      <a16:colId xmlns:a16="http://schemas.microsoft.com/office/drawing/2014/main" val="2637344358"/>
                    </a:ext>
                  </a:extLst>
                </a:gridCol>
                <a:gridCol w="1931956">
                  <a:extLst>
                    <a:ext uri="{9D8B030D-6E8A-4147-A177-3AD203B41FA5}">
                      <a16:colId xmlns:a16="http://schemas.microsoft.com/office/drawing/2014/main" val="3035071066"/>
                    </a:ext>
                  </a:extLst>
                </a:gridCol>
                <a:gridCol w="2332284">
                  <a:extLst>
                    <a:ext uri="{9D8B030D-6E8A-4147-A177-3AD203B41FA5}">
                      <a16:colId xmlns:a16="http://schemas.microsoft.com/office/drawing/2014/main" val="4093130467"/>
                    </a:ext>
                  </a:extLst>
                </a:gridCol>
                <a:gridCol w="1927860">
                  <a:extLst>
                    <a:ext uri="{9D8B030D-6E8A-4147-A177-3AD203B41FA5}">
                      <a16:colId xmlns:a16="http://schemas.microsoft.com/office/drawing/2014/main" val="1322355499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732799445"/>
                    </a:ext>
                  </a:extLst>
                </a:gridCol>
                <a:gridCol w="1619251">
                  <a:extLst>
                    <a:ext uri="{9D8B030D-6E8A-4147-A177-3AD203B41FA5}">
                      <a16:colId xmlns:a16="http://schemas.microsoft.com/office/drawing/2014/main" val="1618256625"/>
                    </a:ext>
                  </a:extLst>
                </a:gridCol>
              </a:tblGrid>
              <a:tr h="558039">
                <a:tc>
                  <a:txBody>
                    <a:bodyPr/>
                    <a:lstStyle/>
                    <a:p>
                      <a:endParaRPr lang="fr-FR" sz="2200" dirty="0"/>
                    </a:p>
                  </a:txBody>
                  <a:tcPr marL="106016" marR="106016" marT="53007" marB="530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/>
                        <a:t>SOLVENCY II</a:t>
                      </a:r>
                      <a:endParaRPr lang="fr-FR" sz="1700" dirty="0"/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56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/>
                        <a:t>PRIIPS / UCITS</a:t>
                      </a:r>
                      <a:endParaRPr lang="fr-FR" sz="1700" dirty="0"/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56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/>
                        <a:t>MIFID 2</a:t>
                      </a:r>
                      <a:endParaRPr lang="fr-FR" sz="1700" dirty="0"/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56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/>
                        <a:t>Fiscalité française</a:t>
                      </a:r>
                      <a:endParaRPr lang="fr-FR" sz="1700" dirty="0"/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56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700" dirty="0" smtClean="0"/>
                        <a:t>ESG</a:t>
                      </a:r>
                      <a:endParaRPr lang="fr-FR" sz="1700" dirty="0"/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716784"/>
                  </a:ext>
                </a:extLst>
              </a:tr>
              <a:tr h="743943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Type de fichier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56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 smtClean="0">
                          <a:solidFill>
                            <a:schemeClr val="tx2"/>
                          </a:solidFill>
                        </a:rPr>
                        <a:t>TPT </a:t>
                      </a:r>
                    </a:p>
                    <a:p>
                      <a:pPr algn="l"/>
                      <a:r>
                        <a:rPr lang="fr-FR" sz="1100" dirty="0" smtClean="0">
                          <a:solidFill>
                            <a:schemeClr val="tx2"/>
                          </a:solidFill>
                        </a:rPr>
                        <a:t>   TPT Ampère, V4, V5</a:t>
                      </a:r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 smtClean="0">
                          <a:solidFill>
                            <a:schemeClr val="tx2"/>
                          </a:solidFill>
                        </a:rPr>
                        <a:t>EPT / CEPT </a:t>
                      </a:r>
                    </a:p>
                    <a:p>
                      <a:pPr algn="l"/>
                      <a:r>
                        <a:rPr lang="fr-FR" sz="1100" dirty="0" smtClean="0">
                          <a:solidFill>
                            <a:schemeClr val="tx2"/>
                          </a:solidFill>
                        </a:rPr>
                        <a:t>     EPT/CEPT Ampère V1.1</a:t>
                      </a:r>
                      <a:endParaRPr lang="fr-FR" sz="1100" dirty="0">
                        <a:solidFill>
                          <a:schemeClr val="tx2"/>
                        </a:solidFill>
                      </a:endParaRPr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 smtClean="0">
                          <a:solidFill>
                            <a:schemeClr val="tx2"/>
                          </a:solidFill>
                        </a:rPr>
                        <a:t>EMT</a:t>
                      </a:r>
                      <a:endParaRPr lang="fr-FR" sz="1700" b="1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l"/>
                      <a:r>
                        <a:rPr lang="fr-FR" sz="1100" dirty="0" smtClean="0">
                          <a:solidFill>
                            <a:schemeClr val="tx2"/>
                          </a:solidFill>
                        </a:rPr>
                        <a:t>EMT EFAMA V1.0, V3</a:t>
                      </a:r>
                      <a:endParaRPr lang="fr-FR" sz="1100" dirty="0">
                        <a:solidFill>
                          <a:schemeClr val="tx2"/>
                        </a:solidFill>
                      </a:endParaRPr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 smtClean="0">
                          <a:solidFill>
                            <a:schemeClr val="tx2"/>
                          </a:solidFill>
                        </a:rPr>
                        <a:t>IFI</a:t>
                      </a:r>
                    </a:p>
                    <a:p>
                      <a:pPr algn="ctr"/>
                      <a:r>
                        <a:rPr lang="fr-FR" sz="1100" b="0" dirty="0" smtClean="0">
                          <a:solidFill>
                            <a:schemeClr val="tx2"/>
                          </a:solidFill>
                        </a:rPr>
                        <a:t>Format propriétaire</a:t>
                      </a:r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EET</a:t>
                      </a:r>
                      <a:endParaRPr kumimoji="0" lang="fr-FR" sz="17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4546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Findatex V1.0</a:t>
                      </a:r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927230"/>
                  </a:ext>
                </a:extLst>
              </a:tr>
              <a:tr h="514063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Formats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566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b="1" dirty="0" smtClean="0">
                          <a:solidFill>
                            <a:schemeClr val="tx2"/>
                          </a:solidFill>
                        </a:rPr>
                        <a:t>XLS, XLSX, CSV</a:t>
                      </a:r>
                      <a:endParaRPr lang="fr-FR" sz="1300" b="1" dirty="0">
                        <a:solidFill>
                          <a:schemeClr val="tx2"/>
                        </a:solidFill>
                      </a:endParaRPr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XLS, XLSX, CSV</a:t>
                      </a:r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XLS, XLSX, CSV</a:t>
                      </a:r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XLS, XLSX, CSV</a:t>
                      </a:r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4546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XLS, XLSX, CSV</a:t>
                      </a:r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3418699"/>
                  </a:ext>
                </a:extLst>
              </a:tr>
              <a:tr h="761733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Mode interactif </a:t>
                      </a:r>
                    </a:p>
                    <a:p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TEEPI LIVE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566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200" dirty="0">
                        <a:solidFill>
                          <a:schemeClr val="tx2"/>
                        </a:solidFill>
                      </a:endParaRPr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200" dirty="0">
                        <a:solidFill>
                          <a:schemeClr val="tx2"/>
                        </a:solidFill>
                      </a:endParaRPr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200" dirty="0">
                        <a:solidFill>
                          <a:schemeClr val="tx2"/>
                        </a:solidFill>
                      </a:endParaRPr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200" dirty="0">
                        <a:solidFill>
                          <a:schemeClr val="tx2"/>
                        </a:solidFill>
                      </a:endParaRPr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200" dirty="0">
                        <a:solidFill>
                          <a:schemeClr val="tx2"/>
                        </a:solidFill>
                      </a:endParaRPr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403269"/>
                  </a:ext>
                </a:extLst>
              </a:tr>
              <a:tr h="761733">
                <a:tc>
                  <a:txBody>
                    <a:bodyPr/>
                    <a:lstStyle/>
                    <a:p>
                      <a:r>
                        <a:rPr lang="fr-FR" sz="1200" dirty="0" smtClean="0">
                          <a:solidFill>
                            <a:schemeClr val="bg1"/>
                          </a:solidFill>
                          <a:latin typeface="+mj-lt"/>
                        </a:rPr>
                        <a:t>Mode automatisé</a:t>
                      </a:r>
                    </a:p>
                    <a:p>
                      <a:r>
                        <a:rPr lang="fr-FR" sz="1400" b="1" dirty="0" smtClean="0">
                          <a:solidFill>
                            <a:schemeClr val="bg1"/>
                          </a:solidFill>
                        </a:rPr>
                        <a:t>TEEPI</a:t>
                      </a:r>
                      <a:r>
                        <a:rPr lang="fr-FR" sz="1400" b="1" baseline="0" dirty="0" smtClean="0">
                          <a:solidFill>
                            <a:schemeClr val="bg1"/>
                          </a:solidFill>
                        </a:rPr>
                        <a:t> BOT</a:t>
                      </a:r>
                      <a:endParaRPr lang="fr-FR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3566C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200" dirty="0">
                        <a:solidFill>
                          <a:schemeClr val="tx2"/>
                        </a:solidFill>
                      </a:endParaRPr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200" dirty="0">
                        <a:solidFill>
                          <a:schemeClr val="tx2"/>
                        </a:solidFill>
                      </a:endParaRPr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200" dirty="0">
                        <a:solidFill>
                          <a:schemeClr val="tx2"/>
                        </a:solidFill>
                      </a:endParaRPr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200" dirty="0">
                        <a:solidFill>
                          <a:schemeClr val="tx2"/>
                        </a:solidFill>
                      </a:endParaRPr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FR" sz="2200" dirty="0">
                        <a:solidFill>
                          <a:schemeClr val="tx2"/>
                        </a:solidFill>
                      </a:endParaRPr>
                    </a:p>
                  </a:txBody>
                  <a:tcPr marL="106016" marR="106016" marT="53007" marB="53007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66996521"/>
                  </a:ext>
                </a:extLst>
              </a:tr>
            </a:tbl>
          </a:graphicData>
        </a:graphic>
      </p:graphicFrame>
      <p:grpSp>
        <p:nvGrpSpPr>
          <p:cNvPr id="2" name="Groupe 1"/>
          <p:cNvGrpSpPr/>
          <p:nvPr/>
        </p:nvGrpSpPr>
        <p:grpSpPr>
          <a:xfrm>
            <a:off x="3276535" y="3494277"/>
            <a:ext cx="318107" cy="1099863"/>
            <a:chOff x="3241811" y="3492072"/>
            <a:chExt cx="318107" cy="1099863"/>
          </a:xfrm>
        </p:grpSpPr>
        <p:sp>
          <p:nvSpPr>
            <p:cNvPr id="29" name="Ellipse 28"/>
            <p:cNvSpPr/>
            <p:nvPr/>
          </p:nvSpPr>
          <p:spPr>
            <a:xfrm>
              <a:off x="3241811" y="3492072"/>
              <a:ext cx="318107" cy="318107"/>
            </a:xfrm>
            <a:prstGeom prst="ellipse">
              <a:avLst/>
            </a:prstGeom>
            <a:solidFill>
              <a:srgbClr val="4356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3241811" y="4273828"/>
              <a:ext cx="318107" cy="318107"/>
            </a:xfrm>
            <a:prstGeom prst="ellipse">
              <a:avLst/>
            </a:prstGeom>
            <a:solidFill>
              <a:srgbClr val="4356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7" name="Rectangle à coins arrondis 56"/>
          <p:cNvSpPr/>
          <p:nvPr/>
        </p:nvSpPr>
        <p:spPr>
          <a:xfrm>
            <a:off x="3594642" y="2418581"/>
            <a:ext cx="343353" cy="14492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fr-FR" sz="1000" b="1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V6</a:t>
            </a:r>
            <a:endParaRPr lang="fr-FR" sz="10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8" name="Rectangle à coins arrondis 57"/>
          <p:cNvSpPr/>
          <p:nvPr/>
        </p:nvSpPr>
        <p:spPr>
          <a:xfrm>
            <a:off x="5702881" y="2418581"/>
            <a:ext cx="443259" cy="14492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fr-FR" sz="1000" b="1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V2.0</a:t>
            </a:r>
            <a:endParaRPr lang="fr-FR" sz="10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1" name="Rectangle à coins arrondis 60"/>
          <p:cNvSpPr/>
          <p:nvPr/>
        </p:nvSpPr>
        <p:spPr>
          <a:xfrm>
            <a:off x="7785948" y="2418580"/>
            <a:ext cx="359516" cy="144923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r>
              <a:rPr lang="fr-FR" sz="1000" b="1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V4</a:t>
            </a:r>
            <a:endParaRPr lang="fr-FR" sz="1000" b="1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10013170" y="5092699"/>
            <a:ext cx="530827" cy="180975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70"/>
            <a:endParaRPr lang="fr-FR" sz="1400"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70743" y="5014469"/>
            <a:ext cx="1373608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buSzPct val="60000"/>
            </a:pPr>
            <a:r>
              <a:rPr lang="fr-FR" sz="14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préparation</a:t>
            </a:r>
            <a:endParaRPr lang="fr-FR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5213633" y="3494277"/>
            <a:ext cx="318107" cy="1099863"/>
            <a:chOff x="3241811" y="3492072"/>
            <a:chExt cx="318107" cy="1099863"/>
          </a:xfrm>
        </p:grpSpPr>
        <p:sp>
          <p:nvSpPr>
            <p:cNvPr id="33" name="Ellipse 32"/>
            <p:cNvSpPr/>
            <p:nvPr/>
          </p:nvSpPr>
          <p:spPr>
            <a:xfrm>
              <a:off x="3241811" y="3492072"/>
              <a:ext cx="318107" cy="318107"/>
            </a:xfrm>
            <a:prstGeom prst="ellipse">
              <a:avLst/>
            </a:prstGeom>
            <a:solidFill>
              <a:srgbClr val="4356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3241811" y="4273828"/>
              <a:ext cx="318107" cy="318107"/>
            </a:xfrm>
            <a:prstGeom prst="ellipse">
              <a:avLst/>
            </a:prstGeom>
            <a:solidFill>
              <a:srgbClr val="4356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7208335" y="3494277"/>
            <a:ext cx="318107" cy="1099863"/>
            <a:chOff x="3241811" y="3492072"/>
            <a:chExt cx="318107" cy="1099863"/>
          </a:xfrm>
        </p:grpSpPr>
        <p:sp>
          <p:nvSpPr>
            <p:cNvPr id="37" name="Ellipse 36"/>
            <p:cNvSpPr/>
            <p:nvPr/>
          </p:nvSpPr>
          <p:spPr>
            <a:xfrm>
              <a:off x="3241811" y="3492072"/>
              <a:ext cx="318107" cy="318107"/>
            </a:xfrm>
            <a:prstGeom prst="ellipse">
              <a:avLst/>
            </a:prstGeom>
            <a:solidFill>
              <a:srgbClr val="4356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>
              <a:off x="3241811" y="4273828"/>
              <a:ext cx="318107" cy="318107"/>
            </a:xfrm>
            <a:prstGeom prst="ellipse">
              <a:avLst/>
            </a:prstGeom>
            <a:solidFill>
              <a:srgbClr val="4356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10921081" y="3494277"/>
            <a:ext cx="318107" cy="1099863"/>
            <a:chOff x="3241811" y="3492072"/>
            <a:chExt cx="318107" cy="1099863"/>
          </a:xfrm>
        </p:grpSpPr>
        <p:sp>
          <p:nvSpPr>
            <p:cNvPr id="41" name="Ellipse 40"/>
            <p:cNvSpPr/>
            <p:nvPr/>
          </p:nvSpPr>
          <p:spPr>
            <a:xfrm>
              <a:off x="3241811" y="3492072"/>
              <a:ext cx="318107" cy="318107"/>
            </a:xfrm>
            <a:prstGeom prst="ellipse">
              <a:avLst/>
            </a:prstGeom>
            <a:solidFill>
              <a:srgbClr val="4356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/>
            <p:cNvSpPr/>
            <p:nvPr/>
          </p:nvSpPr>
          <p:spPr>
            <a:xfrm>
              <a:off x="3241811" y="4273828"/>
              <a:ext cx="318107" cy="318107"/>
            </a:xfrm>
            <a:prstGeom prst="ellipse">
              <a:avLst/>
            </a:prstGeom>
            <a:solidFill>
              <a:srgbClr val="4356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9203037" y="3494277"/>
            <a:ext cx="318107" cy="1099863"/>
            <a:chOff x="3241811" y="3492072"/>
            <a:chExt cx="318107" cy="1099863"/>
          </a:xfrm>
        </p:grpSpPr>
        <p:sp>
          <p:nvSpPr>
            <p:cNvPr id="31" name="Ellipse 30"/>
            <p:cNvSpPr/>
            <p:nvPr/>
          </p:nvSpPr>
          <p:spPr>
            <a:xfrm>
              <a:off x="3241811" y="3492072"/>
              <a:ext cx="318107" cy="318107"/>
            </a:xfrm>
            <a:prstGeom prst="ellipse">
              <a:avLst/>
            </a:prstGeom>
            <a:solidFill>
              <a:srgbClr val="4356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>
              <a:off x="3241811" y="4273828"/>
              <a:ext cx="318107" cy="318107"/>
            </a:xfrm>
            <a:prstGeom prst="ellipse">
              <a:avLst/>
            </a:prstGeom>
            <a:solidFill>
              <a:srgbClr val="4356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32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0"/>
            <a:ext cx="12192000" cy="54864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5571066"/>
            <a:ext cx="12192000" cy="1286933"/>
          </a:xfrm>
          <a:prstGeom prst="rect">
            <a:avLst/>
          </a:prstGeom>
          <a:solidFill>
            <a:srgbClr val="4356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Rectangle à coins arrondis 77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sz="1100" b="1" dirty="0" smtClean="0">
                <a:solidFill>
                  <a:srgbClr val="4356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fr-FR" sz="1100" b="1" dirty="0">
              <a:solidFill>
                <a:srgbClr val="4356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540912" y="309423"/>
            <a:ext cx="10323938" cy="980994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fr-FR" sz="36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Pourquoi rejoindre TEEPI DATA HUB ?</a:t>
            </a:r>
          </a:p>
          <a:p>
            <a:pPr defTabSz="914377"/>
            <a:r>
              <a:rPr lang="fr-FR" sz="2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Pour la dissémination / collecte de données </a:t>
            </a:r>
            <a:r>
              <a:rPr lang="fr-FR" sz="2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règlementaires</a:t>
            </a:r>
            <a:endParaRPr lang="fr-FR" sz="2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796" y="1605153"/>
            <a:ext cx="2868038" cy="2539577"/>
          </a:xfrm>
          <a:prstGeom prst="rect">
            <a:avLst/>
          </a:prstGeom>
          <a:ln>
            <a:noFill/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764" y="1599840"/>
            <a:ext cx="2885342" cy="2544890"/>
          </a:xfrm>
          <a:prstGeom prst="rect">
            <a:avLst/>
          </a:prstGeom>
          <a:ln>
            <a:noFill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954" y="1599840"/>
            <a:ext cx="2289551" cy="2544890"/>
          </a:xfrm>
          <a:prstGeom prst="rect">
            <a:avLst/>
          </a:prstGeom>
          <a:ln>
            <a:noFill/>
          </a:ln>
        </p:spPr>
      </p:pic>
      <p:sp>
        <p:nvSpPr>
          <p:cNvPr id="20" name="Rectangle 19"/>
          <p:cNvSpPr/>
          <p:nvPr/>
        </p:nvSpPr>
        <p:spPr>
          <a:xfrm>
            <a:off x="1385765" y="4315598"/>
            <a:ext cx="288534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1166" indent="-234945">
              <a:buClr>
                <a:schemeClr val="tx2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Dites </a:t>
            </a:r>
            <a:r>
              <a:rPr lang="fr-FR" sz="1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 </a:t>
            </a:r>
            <a:r>
              <a:rPr lang="fr-FR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revoir aux </a:t>
            </a:r>
            <a:r>
              <a:rPr lang="fr-FR" sz="1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e-mails et moderniser vos processus</a:t>
            </a:r>
            <a:endParaRPr lang="fr-FR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94196" y="4321662"/>
            <a:ext cx="300298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1166" indent="-234945">
              <a:buClr>
                <a:schemeClr val="tx2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Reprenez le contrôle de vos données</a:t>
            </a:r>
            <a:endParaRPr lang="fr-FR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44797" y="4320911"/>
            <a:ext cx="3066912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1166" indent="-234945">
              <a:buClr>
                <a:schemeClr val="tx2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Centralisez tous vos besoins réglementaires</a:t>
            </a:r>
            <a:endParaRPr lang="fr-FR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98" y="5881299"/>
            <a:ext cx="2743375" cy="698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6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0"/>
            <a:ext cx="12192000" cy="54864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0" y="5571066"/>
            <a:ext cx="12192000" cy="1286933"/>
          </a:xfrm>
          <a:prstGeom prst="rect">
            <a:avLst/>
          </a:prstGeom>
          <a:solidFill>
            <a:srgbClr val="4356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8" name="Rectangle à coins arrondis 77"/>
          <p:cNvSpPr/>
          <p:nvPr/>
        </p:nvSpPr>
        <p:spPr>
          <a:xfrm>
            <a:off x="11727930" y="6517639"/>
            <a:ext cx="387218" cy="18796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r>
              <a:rPr lang="fr-FR" sz="1100" b="1" dirty="0" smtClean="0">
                <a:solidFill>
                  <a:srgbClr val="43566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</a:t>
            </a:r>
            <a:endParaRPr lang="fr-FR" sz="1100" b="1" dirty="0">
              <a:solidFill>
                <a:srgbClr val="43566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540912" y="309423"/>
            <a:ext cx="10323938" cy="980994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fr-FR" sz="3600" b="1" dirty="0" smtClean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Comment </a:t>
            </a:r>
            <a:r>
              <a:rPr lang="fr-FR" sz="36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rejoindre TEEPI DATA HUB ?</a:t>
            </a:r>
          </a:p>
          <a:p>
            <a:pPr defTabSz="914377"/>
            <a:r>
              <a:rPr lang="fr-FR" sz="2200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quelques clics..</a:t>
            </a:r>
            <a:endParaRPr lang="fr-FR" sz="2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4353" y="4483238"/>
            <a:ext cx="2986763" cy="584775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txBody>
          <a:bodyPr wrap="square">
            <a:spAutoFit/>
          </a:bodyPr>
          <a:lstStyle/>
          <a:p>
            <a:pPr marL="21166" indent="-234945">
              <a:buClr>
                <a:schemeClr val="tx2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Inscrivez vous sur « TEEPI »</a:t>
            </a:r>
          </a:p>
          <a:p>
            <a:pPr marL="21166" indent="-234945">
              <a:buClr>
                <a:schemeClr val="tx2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www.teepi.com</a:t>
            </a:r>
            <a:endParaRPr lang="fr-FR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61412" y="4483238"/>
            <a:ext cx="3002362" cy="338554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txBody>
          <a:bodyPr wrap="square">
            <a:spAutoFit/>
          </a:bodyPr>
          <a:lstStyle/>
          <a:p>
            <a:pPr marL="21166" indent="-234945">
              <a:buClr>
                <a:schemeClr val="tx2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Recevez vos codes d’accès</a:t>
            </a:r>
            <a:endParaRPr lang="fr-FR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52200" y="4483238"/>
            <a:ext cx="3066912" cy="584775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txBody>
          <a:bodyPr wrap="square">
            <a:spAutoFit/>
          </a:bodyPr>
          <a:lstStyle/>
          <a:p>
            <a:pPr marL="21166" indent="-234945">
              <a:buClr>
                <a:schemeClr val="tx2"/>
              </a:buClr>
              <a:buSzPct val="60000"/>
              <a:buFont typeface="Wingdings 3" panose="05040102010807070707" pitchFamily="18" charset="2"/>
              <a:buChar char=""/>
            </a:pPr>
            <a:r>
              <a:rPr lang="fr-FR" sz="1600" b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Signez les CGU et accédez à TEEPI Data Hub</a:t>
            </a:r>
            <a:endParaRPr lang="fr-FR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98" y="5881299"/>
            <a:ext cx="2743375" cy="69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55" y="1912520"/>
            <a:ext cx="2885341" cy="22598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6" name="Groupe 25"/>
          <p:cNvGrpSpPr/>
          <p:nvPr/>
        </p:nvGrpSpPr>
        <p:grpSpPr>
          <a:xfrm>
            <a:off x="8373046" y="1429889"/>
            <a:ext cx="2810413" cy="2742439"/>
            <a:chOff x="7365369" y="2199076"/>
            <a:chExt cx="2828912" cy="2760490"/>
          </a:xfrm>
        </p:grpSpPr>
        <p:sp>
          <p:nvSpPr>
            <p:cNvPr id="27" name="Ellipse 26"/>
            <p:cNvSpPr/>
            <p:nvPr/>
          </p:nvSpPr>
          <p:spPr>
            <a:xfrm>
              <a:off x="7442372" y="2199076"/>
              <a:ext cx="2687606" cy="26876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8" name="Image 27" descr="iMacBE3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95"/>
            <a:stretch/>
          </p:blipFill>
          <p:spPr>
            <a:xfrm>
              <a:off x="7365369" y="2369096"/>
              <a:ext cx="2828912" cy="2590470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86363" y="2487611"/>
              <a:ext cx="2601828" cy="1595391"/>
            </a:xfrm>
            <a:prstGeom prst="rect">
              <a:avLst/>
            </a:prstGeom>
          </p:spPr>
        </p:pic>
      </p:grpSp>
      <p:pic>
        <p:nvPicPr>
          <p:cNvPr id="1026" name="Picture 2" descr="success, Checked, interface, signs, tick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959" y="1354744"/>
            <a:ext cx="605847" cy="60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ccess, code, password, pwd, key, secure, security icon - Download on  Iconfind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50" y="1960591"/>
            <a:ext cx="2365111" cy="23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sz="2400"/>
          </a:p>
        </p:txBody>
      </p:sp>
      <p:sp>
        <p:nvSpPr>
          <p:cNvPr id="3" name="Rectangle 2"/>
          <p:cNvSpPr/>
          <p:nvPr/>
        </p:nvSpPr>
        <p:spPr>
          <a:xfrm>
            <a:off x="5830250" y="1608643"/>
            <a:ext cx="5899150" cy="5571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440357" y="1874999"/>
            <a:ext cx="4946719" cy="33937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0" name="Image 59" descr="teepiico.em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0" y="2964292"/>
            <a:ext cx="1329508" cy="1329508"/>
          </a:xfrm>
          <a:prstGeom prst="rect">
            <a:avLst/>
          </a:prstGeom>
        </p:spPr>
      </p:pic>
      <p:sp>
        <p:nvSpPr>
          <p:cNvPr id="61" name="Espace réservé du contenu 6"/>
          <p:cNvSpPr txBox="1">
            <a:spLocks/>
          </p:cNvSpPr>
          <p:nvPr/>
        </p:nvSpPr>
        <p:spPr>
          <a:xfrm>
            <a:off x="2024575" y="3305388"/>
            <a:ext cx="3243877" cy="6473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fr-FR" sz="2400" b="1" dirty="0" smtClean="0">
                <a:solidFill>
                  <a:schemeClr val="tx2"/>
                </a:solidFill>
              </a:rPr>
              <a:t>teepiteam@caceis.com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r>
              <a:rPr lang="de-DE" sz="1100" dirty="0" smtClean="0">
                <a:solidFill>
                  <a:schemeClr val="tx2"/>
                </a:solidFill>
              </a:rPr>
              <a:t>Tel : </a:t>
            </a:r>
            <a:r>
              <a:rPr lang="de-DE" sz="1100" dirty="0" smtClean="0">
                <a:solidFill>
                  <a:srgbClr val="24B4BC"/>
                </a:solidFill>
              </a:rPr>
              <a:t>+352 47 67 28 33</a:t>
            </a:r>
            <a:endParaRPr lang="fr-FR" sz="1100" dirty="0">
              <a:solidFill>
                <a:srgbClr val="24B4BC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6597809" y="1429889"/>
            <a:ext cx="4364031" cy="4258480"/>
            <a:chOff x="7365369" y="2199076"/>
            <a:chExt cx="2828912" cy="2760490"/>
          </a:xfrm>
        </p:grpSpPr>
        <p:sp>
          <p:nvSpPr>
            <p:cNvPr id="18" name="Ellipse 17"/>
            <p:cNvSpPr/>
            <p:nvPr/>
          </p:nvSpPr>
          <p:spPr>
            <a:xfrm>
              <a:off x="7442372" y="2199076"/>
              <a:ext cx="2687606" cy="26876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Image 18" descr="iMacBE3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95"/>
            <a:stretch/>
          </p:blipFill>
          <p:spPr>
            <a:xfrm>
              <a:off x="7365369" y="2369096"/>
              <a:ext cx="2828912" cy="2590470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86363" y="2487611"/>
              <a:ext cx="2601828" cy="15953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61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Grand écran</PresentationFormat>
  <Paragraphs>124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Lato</vt:lpstr>
      <vt:lpstr>Lato Black</vt:lpstr>
      <vt:lpstr>Wingdings 3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SILCA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Bassouamina Louhou, Aime Junior Precieux</dc:creator>
  <cp:lastModifiedBy>Bassouamina Louhou, Aime Junior Precieux</cp:lastModifiedBy>
  <cp:revision>30</cp:revision>
  <dcterms:created xsi:type="dcterms:W3CDTF">2022-03-29T08:29:15Z</dcterms:created>
  <dcterms:modified xsi:type="dcterms:W3CDTF">2022-04-13T13:08:32Z</dcterms:modified>
</cp:coreProperties>
</file>